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7" r:id="rId2"/>
    <p:sldId id="258" r:id="rId3"/>
    <p:sldId id="283" r:id="rId4"/>
    <p:sldId id="291" r:id="rId5"/>
    <p:sldId id="304" r:id="rId6"/>
    <p:sldId id="298" r:id="rId7"/>
    <p:sldId id="287" r:id="rId8"/>
    <p:sldId id="284" r:id="rId9"/>
    <p:sldId id="288" r:id="rId10"/>
    <p:sldId id="281" r:id="rId11"/>
    <p:sldId id="305" r:id="rId12"/>
    <p:sldId id="259" r:id="rId13"/>
    <p:sldId id="306" r:id="rId14"/>
    <p:sldId id="260" r:id="rId15"/>
    <p:sldId id="299" r:id="rId16"/>
    <p:sldId id="307" r:id="rId17"/>
    <p:sldId id="296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2C7194"/>
    <a:srgbClr val="26639A"/>
    <a:srgbClr val="FC9804"/>
    <a:srgbClr val="FF9933"/>
    <a:srgbClr val="26A0A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85935" autoAdjust="0"/>
  </p:normalViewPr>
  <p:slideViewPr>
    <p:cSldViewPr>
      <p:cViewPr varScale="1">
        <p:scale>
          <a:sx n="68" d="100"/>
          <a:sy n="68" d="100"/>
        </p:scale>
        <p:origin x="160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kovych\Documents\V&#253;uka\SPC\P&#345;edm&#283;t%20SPC_FSI-XRP\Internet\Paretova\graf-paretova-analyza-zdroj.xlsx" TargetMode="External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751052352212"/>
          <c:y val="3.8260588927041358E-2"/>
          <c:w val="0.78201588712365289"/>
          <c:h val="0.79711649493437053"/>
        </c:manualLayout>
      </c:layout>
      <c:barChart>
        <c:barDir val="col"/>
        <c:grouping val="clustered"/>
        <c:varyColors val="0"/>
        <c:ser>
          <c:idx val="0"/>
          <c:order val="0"/>
          <c:tx>
            <c:v>ČETNOST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C4-44F7-8598-CB920E211F6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DC4-44F7-8598-CB920E211F6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DC4-44F7-8598-CB920E211F6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DC4-44F7-8598-CB920E211F6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DC4-44F7-8598-CB920E211F6F}"/>
              </c:ext>
            </c:extLst>
          </c:dPt>
          <c:dPt>
            <c:idx val="5"/>
            <c:invertIfNegative val="0"/>
            <c:bubble3D val="0"/>
            <c:spPr>
              <a:solidFill>
                <a:srgbClr val="EE12DE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DC4-44F7-8598-CB920E211F6F}"/>
              </c:ext>
            </c:extLst>
          </c:dPt>
          <c:cat>
            <c:strRef>
              <c:f>List1!$D$4:$D$10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List1!$E$4:$E$10</c:f>
              <c:numCache>
                <c:formatCode>General</c:formatCode>
                <c:ptCount val="7"/>
                <c:pt idx="0">
                  <c:v>67</c:v>
                </c:pt>
                <c:pt idx="1">
                  <c:v>36</c:v>
                </c:pt>
                <c:pt idx="2">
                  <c:v>14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C4-44F7-8598-CB920E211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307861568"/>
        <c:axId val="-307861024"/>
      </c:barChart>
      <c:lineChart>
        <c:grouping val="standard"/>
        <c:varyColors val="0"/>
        <c:ser>
          <c:idx val="1"/>
          <c:order val="1"/>
          <c:tx>
            <c:v>KUMULATIVNÍ RELATIVNÍ ČETNOST</c:v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7"/>
          </c:marker>
          <c:val>
            <c:numRef>
              <c:f>List1!$G$3:$G$10</c:f>
              <c:numCache>
                <c:formatCode>General</c:formatCode>
                <c:ptCount val="8"/>
                <c:pt idx="0">
                  <c:v>0</c:v>
                </c:pt>
                <c:pt idx="1">
                  <c:v>0.46206896551724297</c:v>
                </c:pt>
                <c:pt idx="2">
                  <c:v>0.71034482758620765</c:v>
                </c:pt>
                <c:pt idx="3">
                  <c:v>0.80689655172413788</c:v>
                </c:pt>
                <c:pt idx="4">
                  <c:v>0.88275862068965616</c:v>
                </c:pt>
                <c:pt idx="5">
                  <c:v>0.93793103448275861</c:v>
                </c:pt>
                <c:pt idx="6">
                  <c:v>0.97931034482758528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DC4-44F7-8598-CB920E211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7852320"/>
        <c:axId val="-307853408"/>
      </c:lineChart>
      <c:catAx>
        <c:axId val="-30786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-307861024"/>
        <c:crosses val="autoZero"/>
        <c:auto val="1"/>
        <c:lblAlgn val="ctr"/>
        <c:lblOffset val="100"/>
        <c:noMultiLvlLbl val="0"/>
      </c:catAx>
      <c:valAx>
        <c:axId val="-307861024"/>
        <c:scaling>
          <c:orientation val="minMax"/>
          <c:max val="14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07861568"/>
        <c:crosses val="autoZero"/>
        <c:crossBetween val="between"/>
      </c:valAx>
      <c:valAx>
        <c:axId val="-307853408"/>
        <c:scaling>
          <c:orientation val="minMax"/>
          <c:max val="1"/>
          <c:min val="0"/>
        </c:scaling>
        <c:delete val="0"/>
        <c:axPos val="r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050"/>
            </a:pPr>
            <a:endParaRPr lang="cs-CZ"/>
          </a:p>
        </c:txPr>
        <c:crossAx val="-307852320"/>
        <c:crosses val="max"/>
        <c:crossBetween val="midCat"/>
      </c:valAx>
      <c:catAx>
        <c:axId val="-307852320"/>
        <c:scaling>
          <c:orientation val="minMax"/>
        </c:scaling>
        <c:delete val="0"/>
        <c:axPos val="t"/>
        <c:majorTickMark val="out"/>
        <c:minorTickMark val="none"/>
        <c:tickLblPos val="none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cs-CZ"/>
          </a:p>
        </c:txPr>
        <c:crossAx val="-307853408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6EF9B-2D6A-4555-9A39-C7C7E96F74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EA21D5-E352-48D2-AC5E-9012FE6D2F1C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cs-CZ" sz="2000" b="1" cap="all" baseline="0" dirty="0">
              <a:solidFill>
                <a:schemeClr val="tx1"/>
              </a:solidFill>
              <a:latin typeface="Berlin Sans FB Demi" pitchFamily="34" charset="0"/>
            </a:rPr>
            <a:t>Kvalita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cs-CZ" sz="2000" b="1" cap="all" baseline="0" dirty="0">
              <a:solidFill>
                <a:schemeClr val="tx1"/>
              </a:solidFill>
              <a:latin typeface="Berlin Sans FB Demi" pitchFamily="34" charset="0"/>
            </a:rPr>
            <a:t>produktu</a:t>
          </a:r>
        </a:p>
      </dgm:t>
    </dgm:pt>
    <dgm:pt modelId="{F83C5EA3-9BE6-4FDE-B823-55E13CBDD029}" type="parTrans" cxnId="{B25966BC-D81B-4655-B638-717ED4D755C3}">
      <dgm:prSet/>
      <dgm:spPr/>
      <dgm:t>
        <a:bodyPr/>
        <a:lstStyle/>
        <a:p>
          <a:endParaRPr lang="cs-CZ"/>
        </a:p>
      </dgm:t>
    </dgm:pt>
    <dgm:pt modelId="{C321F028-5803-46BB-9F57-30835C7D4EDC}" type="sibTrans" cxnId="{B25966BC-D81B-4655-B638-717ED4D755C3}">
      <dgm:prSet/>
      <dgm:spPr/>
      <dgm:t>
        <a:bodyPr/>
        <a:lstStyle/>
        <a:p>
          <a:endParaRPr lang="cs-CZ"/>
        </a:p>
      </dgm:t>
    </dgm:pt>
    <dgm:pt modelId="{FEE6AB8E-7362-4681-ADF4-8F7D0C79CE50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Ekonomické složky</a:t>
          </a:r>
        </a:p>
      </dgm:t>
    </dgm:pt>
    <dgm:pt modelId="{E7BC7C97-11DD-4402-B730-4FE9D078BB63}" type="parTrans" cxnId="{A632A4E2-652D-422F-936C-29F8FAD8EFFE}">
      <dgm:prSet/>
      <dgm:spPr/>
      <dgm:t>
        <a:bodyPr/>
        <a:lstStyle/>
        <a:p>
          <a:endParaRPr lang="cs-CZ"/>
        </a:p>
      </dgm:t>
    </dgm:pt>
    <dgm:pt modelId="{0811B160-3750-4941-8F19-4D5072BFC28B}" type="sibTrans" cxnId="{A632A4E2-652D-422F-936C-29F8FAD8EFFE}">
      <dgm:prSet/>
      <dgm:spPr/>
      <dgm:t>
        <a:bodyPr/>
        <a:lstStyle/>
        <a:p>
          <a:endParaRPr lang="cs-CZ"/>
        </a:p>
      </dgm:t>
    </dgm:pt>
    <dgm:pt modelId="{83D2CDCA-39CE-4744-89C6-4E1A23C1AEDF}">
      <dgm:prSet phldrT="[Text]" custT="1"/>
      <dgm:spPr>
        <a:solidFill>
          <a:srgbClr val="FFFFC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1800" b="1" cap="all" baseline="0" dirty="0" err="1">
              <a:solidFill>
                <a:schemeClr val="tx1"/>
              </a:solidFill>
            </a:rPr>
            <a:t>UžitNé</a:t>
          </a:r>
          <a:r>
            <a:rPr lang="cs-CZ" sz="1800" b="1" cap="all" baseline="0" dirty="0">
              <a:solidFill>
                <a:schemeClr val="tx1"/>
              </a:solidFill>
            </a:rPr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1800" b="1" cap="all" baseline="0" dirty="0">
              <a:solidFill>
                <a:schemeClr val="tx1"/>
              </a:solidFill>
            </a:rPr>
            <a:t>vlastnosti</a:t>
          </a:r>
        </a:p>
      </dgm:t>
    </dgm:pt>
    <dgm:pt modelId="{BBE9B62F-E7E4-41EE-AB31-1593EC138801}" type="parTrans" cxnId="{66E28FFA-20F5-4D5A-83A7-30F0E85782AF}">
      <dgm:prSet/>
      <dgm:spPr/>
      <dgm:t>
        <a:bodyPr/>
        <a:lstStyle/>
        <a:p>
          <a:endParaRPr lang="cs-CZ"/>
        </a:p>
      </dgm:t>
    </dgm:pt>
    <dgm:pt modelId="{1098BF9C-07D2-40E1-9661-CF064348CD99}" type="sibTrans" cxnId="{66E28FFA-20F5-4D5A-83A7-30F0E85782AF}">
      <dgm:prSet/>
      <dgm:spPr/>
      <dgm:t>
        <a:bodyPr/>
        <a:lstStyle/>
        <a:p>
          <a:endParaRPr lang="cs-CZ"/>
        </a:p>
      </dgm:t>
    </dgm:pt>
    <dgm:pt modelId="{85474CBE-899C-4651-B1A8-FA8BBBB2603D}">
      <dgm:prSet phldrT="[Text]" custT="1"/>
      <dgm:spPr>
        <a:solidFill>
          <a:srgbClr val="F73BAB"/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Funkční</a:t>
          </a:r>
        </a:p>
      </dgm:t>
    </dgm:pt>
    <dgm:pt modelId="{5A564787-6CA8-4768-8269-5F80AAE83FFE}" type="parTrans" cxnId="{350FFC77-E4D6-4809-AD07-543B7C2321B7}">
      <dgm:prSet/>
      <dgm:spPr/>
      <dgm:t>
        <a:bodyPr/>
        <a:lstStyle/>
        <a:p>
          <a:endParaRPr lang="cs-CZ"/>
        </a:p>
      </dgm:t>
    </dgm:pt>
    <dgm:pt modelId="{B3F3BEFA-2149-445F-91F7-A2A647EE0BD9}" type="sibTrans" cxnId="{350FFC77-E4D6-4809-AD07-543B7C2321B7}">
      <dgm:prSet/>
      <dgm:spPr/>
      <dgm:t>
        <a:bodyPr/>
        <a:lstStyle/>
        <a:p>
          <a:endParaRPr lang="cs-CZ"/>
        </a:p>
      </dgm:t>
    </dgm:pt>
    <dgm:pt modelId="{EBC36B27-5F05-415B-A006-5C22DD696654}">
      <dgm:prSet custT="1"/>
      <dgm:spPr>
        <a:solidFill>
          <a:srgbClr val="3AF887"/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Arial Black" pitchFamily="34" charset="0"/>
            </a:rPr>
            <a:t>Bezpečnostní</a:t>
          </a:r>
        </a:p>
      </dgm:t>
    </dgm:pt>
    <dgm:pt modelId="{7AA5D81C-0EEC-4E0D-B08E-3A81594D8219}" type="parTrans" cxnId="{E8D627DC-90C8-4407-B983-47F05A8DB49E}">
      <dgm:prSet/>
      <dgm:spPr/>
      <dgm:t>
        <a:bodyPr/>
        <a:lstStyle/>
        <a:p>
          <a:endParaRPr lang="cs-CZ"/>
        </a:p>
      </dgm:t>
    </dgm:pt>
    <dgm:pt modelId="{8CA48DFE-F43A-46A9-98EC-228912BAD848}" type="sibTrans" cxnId="{E8D627DC-90C8-4407-B983-47F05A8DB49E}">
      <dgm:prSet/>
      <dgm:spPr/>
      <dgm:t>
        <a:bodyPr/>
        <a:lstStyle/>
        <a:p>
          <a:endParaRPr lang="cs-CZ"/>
        </a:p>
      </dgm:t>
    </dgm:pt>
    <dgm:pt modelId="{9FFC45B4-6F8D-4718-B9A4-A0DFF84458A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Arial Black" pitchFamily="34" charset="0"/>
            </a:rPr>
            <a:t>Spolehlivostní</a:t>
          </a:r>
        </a:p>
      </dgm:t>
    </dgm:pt>
    <dgm:pt modelId="{94097645-20D6-45FD-98F7-7E0F7EEF6B5D}" type="parTrans" cxnId="{B8783FDB-1819-4DA2-AF08-537A72D96DC8}">
      <dgm:prSet/>
      <dgm:spPr/>
      <dgm:t>
        <a:bodyPr/>
        <a:lstStyle/>
        <a:p>
          <a:endParaRPr lang="cs-CZ"/>
        </a:p>
      </dgm:t>
    </dgm:pt>
    <dgm:pt modelId="{120CEADD-5F68-4AB6-9D7F-B71B3736B52D}" type="sibTrans" cxnId="{B8783FDB-1819-4DA2-AF08-537A72D96DC8}">
      <dgm:prSet/>
      <dgm:spPr/>
      <dgm:t>
        <a:bodyPr/>
        <a:lstStyle/>
        <a:p>
          <a:endParaRPr lang="cs-CZ"/>
        </a:p>
      </dgm:t>
    </dgm:pt>
    <dgm:pt modelId="{B7DE05BF-97B4-4B45-B94B-023F76636A59}">
      <dgm:prSet custT="1"/>
      <dgm:spPr>
        <a:solidFill>
          <a:srgbClr val="7030A0">
            <a:alpha val="40000"/>
          </a:srgb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Ergonomické</a:t>
          </a:r>
        </a:p>
      </dgm:t>
    </dgm:pt>
    <dgm:pt modelId="{80111E72-1C36-461A-83F3-8E195B4B0157}" type="parTrans" cxnId="{3ECF55E1-3A6F-4A26-ACBA-41B8F4461111}">
      <dgm:prSet/>
      <dgm:spPr/>
      <dgm:t>
        <a:bodyPr/>
        <a:lstStyle/>
        <a:p>
          <a:endParaRPr lang="cs-CZ"/>
        </a:p>
      </dgm:t>
    </dgm:pt>
    <dgm:pt modelId="{89529AA9-D743-4C1E-BACB-DC37AAA9F8AF}" type="sibTrans" cxnId="{3ECF55E1-3A6F-4A26-ACBA-41B8F4461111}">
      <dgm:prSet/>
      <dgm:spPr/>
      <dgm:t>
        <a:bodyPr/>
        <a:lstStyle/>
        <a:p>
          <a:endParaRPr lang="cs-CZ"/>
        </a:p>
      </dgm:t>
    </dgm:pt>
    <dgm:pt modelId="{13188339-0009-4281-B6D1-C4455AEEDE38}">
      <dgm:prSet custT="1"/>
      <dgm:spPr>
        <a:solidFill>
          <a:srgbClr val="26A0A6">
            <a:alpha val="56863"/>
          </a:srgb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Estetické</a:t>
          </a:r>
        </a:p>
      </dgm:t>
    </dgm:pt>
    <dgm:pt modelId="{F294EAA8-7A44-47CA-BE48-305EBCB265E8}" type="parTrans" cxnId="{5C35ECC7-993B-4346-B260-487C966AF507}">
      <dgm:prSet/>
      <dgm:spPr/>
      <dgm:t>
        <a:bodyPr/>
        <a:lstStyle/>
        <a:p>
          <a:endParaRPr lang="cs-CZ"/>
        </a:p>
      </dgm:t>
    </dgm:pt>
    <dgm:pt modelId="{BE8931E9-8395-4130-8731-F1028005E69B}" type="sibTrans" cxnId="{5C35ECC7-993B-4346-B260-487C966AF507}">
      <dgm:prSet/>
      <dgm:spPr/>
      <dgm:t>
        <a:bodyPr/>
        <a:lstStyle/>
        <a:p>
          <a:endParaRPr lang="cs-CZ"/>
        </a:p>
      </dgm:t>
    </dgm:pt>
    <dgm:pt modelId="{179F998A-4A92-472C-99AD-128500611FF6}" type="pres">
      <dgm:prSet presAssocID="{62B6EF9B-2D6A-4555-9A39-C7C7E96F74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B76C30-97BB-47F5-982C-34AADFA241B8}" type="pres">
      <dgm:prSet presAssocID="{9EEA21D5-E352-48D2-AC5E-9012FE6D2F1C}" presName="root1" presStyleCnt="0"/>
      <dgm:spPr/>
    </dgm:pt>
    <dgm:pt modelId="{85A1ED0F-A03E-4CFC-9E4C-CA54AF1D220C}" type="pres">
      <dgm:prSet presAssocID="{9EEA21D5-E352-48D2-AC5E-9012FE6D2F1C}" presName="LevelOneTextNode" presStyleLbl="node0" presStyleIdx="0" presStyleCnt="1" custScaleX="169379" custScaleY="162693" custLinFactNeighborX="-8698" custLinFactNeighborY="7669">
        <dgm:presLayoutVars>
          <dgm:chPref val="3"/>
        </dgm:presLayoutVars>
      </dgm:prSet>
      <dgm:spPr/>
    </dgm:pt>
    <dgm:pt modelId="{2C6DCB72-DF27-42B2-B436-F5032F6D95A4}" type="pres">
      <dgm:prSet presAssocID="{9EEA21D5-E352-48D2-AC5E-9012FE6D2F1C}" presName="level2hierChild" presStyleCnt="0"/>
      <dgm:spPr/>
    </dgm:pt>
    <dgm:pt modelId="{4501C08B-6F33-4F0D-BC8E-CB44ACF3E5F3}" type="pres">
      <dgm:prSet presAssocID="{E7BC7C97-11DD-4402-B730-4FE9D078BB63}" presName="conn2-1" presStyleLbl="parChTrans1D2" presStyleIdx="0" presStyleCnt="2"/>
      <dgm:spPr/>
    </dgm:pt>
    <dgm:pt modelId="{B29021DA-86D1-423A-A56F-B9547836C1A7}" type="pres">
      <dgm:prSet presAssocID="{E7BC7C97-11DD-4402-B730-4FE9D078BB63}" presName="connTx" presStyleLbl="parChTrans1D2" presStyleIdx="0" presStyleCnt="2"/>
      <dgm:spPr/>
    </dgm:pt>
    <dgm:pt modelId="{8BD2BED4-9AF9-4B65-8DF1-C0CA35EE1443}" type="pres">
      <dgm:prSet presAssocID="{FEE6AB8E-7362-4681-ADF4-8F7D0C79CE50}" presName="root2" presStyleCnt="0"/>
      <dgm:spPr/>
    </dgm:pt>
    <dgm:pt modelId="{94828322-0762-4636-BC24-F0661689308D}" type="pres">
      <dgm:prSet presAssocID="{FEE6AB8E-7362-4681-ADF4-8F7D0C79CE50}" presName="LevelTwoTextNode" presStyleLbl="node2" presStyleIdx="0" presStyleCnt="2" custScaleX="150261" custScaleY="127267" custLinFactNeighborX="9652" custLinFactNeighborY="-90494">
        <dgm:presLayoutVars>
          <dgm:chPref val="3"/>
        </dgm:presLayoutVars>
      </dgm:prSet>
      <dgm:spPr/>
    </dgm:pt>
    <dgm:pt modelId="{08B35FA9-1659-414F-9D42-145D08389904}" type="pres">
      <dgm:prSet presAssocID="{FEE6AB8E-7362-4681-ADF4-8F7D0C79CE50}" presName="level3hierChild" presStyleCnt="0"/>
      <dgm:spPr/>
    </dgm:pt>
    <dgm:pt modelId="{C7CFB7C7-4FD1-416F-80D0-6528BECD1EA0}" type="pres">
      <dgm:prSet presAssocID="{BBE9B62F-E7E4-41EE-AB31-1593EC138801}" presName="conn2-1" presStyleLbl="parChTrans1D2" presStyleIdx="1" presStyleCnt="2"/>
      <dgm:spPr/>
    </dgm:pt>
    <dgm:pt modelId="{A258CF16-0F83-4F43-80D4-8106C4B60BEC}" type="pres">
      <dgm:prSet presAssocID="{BBE9B62F-E7E4-41EE-AB31-1593EC138801}" presName="connTx" presStyleLbl="parChTrans1D2" presStyleIdx="1" presStyleCnt="2"/>
      <dgm:spPr/>
    </dgm:pt>
    <dgm:pt modelId="{F3BAD19E-AE96-4753-A642-30405F3D5D8A}" type="pres">
      <dgm:prSet presAssocID="{83D2CDCA-39CE-4744-89C6-4E1A23C1AEDF}" presName="root2" presStyleCnt="0"/>
      <dgm:spPr/>
    </dgm:pt>
    <dgm:pt modelId="{CF77F393-20C6-405C-BF6E-290048C56D2F}" type="pres">
      <dgm:prSet presAssocID="{83D2CDCA-39CE-4744-89C6-4E1A23C1AEDF}" presName="LevelTwoTextNode" presStyleLbl="node2" presStyleIdx="1" presStyleCnt="2" custScaleX="137679" custScaleY="131836" custLinFactNeighborX="-7719" custLinFactNeighborY="-80728">
        <dgm:presLayoutVars>
          <dgm:chPref val="3"/>
        </dgm:presLayoutVars>
      </dgm:prSet>
      <dgm:spPr/>
    </dgm:pt>
    <dgm:pt modelId="{B9B0BBD2-E4C9-47A8-806C-8AE56B73C9D3}" type="pres">
      <dgm:prSet presAssocID="{83D2CDCA-39CE-4744-89C6-4E1A23C1AEDF}" presName="level3hierChild" presStyleCnt="0"/>
      <dgm:spPr/>
    </dgm:pt>
    <dgm:pt modelId="{757EF603-674B-4AEA-BEC6-C6480FD18B27}" type="pres">
      <dgm:prSet presAssocID="{5A564787-6CA8-4768-8269-5F80AAE83FFE}" presName="conn2-1" presStyleLbl="parChTrans1D3" presStyleIdx="0" presStyleCnt="5"/>
      <dgm:spPr/>
    </dgm:pt>
    <dgm:pt modelId="{F1A3D284-A3C0-4F06-A152-56234DACC75E}" type="pres">
      <dgm:prSet presAssocID="{5A564787-6CA8-4768-8269-5F80AAE83FFE}" presName="connTx" presStyleLbl="parChTrans1D3" presStyleIdx="0" presStyleCnt="5"/>
      <dgm:spPr/>
    </dgm:pt>
    <dgm:pt modelId="{CE3E9AC4-FB75-429E-8C8A-0514C4657AC6}" type="pres">
      <dgm:prSet presAssocID="{85474CBE-899C-4651-B1A8-FA8BBBB2603D}" presName="root2" presStyleCnt="0"/>
      <dgm:spPr/>
    </dgm:pt>
    <dgm:pt modelId="{3D669AAD-BF39-4E1E-BB0D-A024638772D5}" type="pres">
      <dgm:prSet presAssocID="{85474CBE-899C-4651-B1A8-FA8BBBB2603D}" presName="LevelTwoTextNode" presStyleLbl="node3" presStyleIdx="0" presStyleCnt="5" custScaleX="213961" custScaleY="119207" custLinFactY="13116" custLinFactNeighborX="705" custLinFactNeighborY="100000">
        <dgm:presLayoutVars>
          <dgm:chPref val="3"/>
        </dgm:presLayoutVars>
      </dgm:prSet>
      <dgm:spPr/>
    </dgm:pt>
    <dgm:pt modelId="{70EB567B-ED3F-4576-AD58-A42D3992D4C5}" type="pres">
      <dgm:prSet presAssocID="{85474CBE-899C-4651-B1A8-FA8BBBB2603D}" presName="level3hierChild" presStyleCnt="0"/>
      <dgm:spPr/>
    </dgm:pt>
    <dgm:pt modelId="{D9B0533E-56EE-4147-9C3F-5176D94BF8FD}" type="pres">
      <dgm:prSet presAssocID="{7AA5D81C-0EEC-4E0D-B08E-3A81594D8219}" presName="conn2-1" presStyleLbl="parChTrans1D3" presStyleIdx="1" presStyleCnt="5"/>
      <dgm:spPr/>
    </dgm:pt>
    <dgm:pt modelId="{DB237B04-689F-411C-B364-F71F92B4F537}" type="pres">
      <dgm:prSet presAssocID="{7AA5D81C-0EEC-4E0D-B08E-3A81594D8219}" presName="connTx" presStyleLbl="parChTrans1D3" presStyleIdx="1" presStyleCnt="5"/>
      <dgm:spPr/>
    </dgm:pt>
    <dgm:pt modelId="{E9518E33-BD58-483D-96C8-B2DAF4B7D26D}" type="pres">
      <dgm:prSet presAssocID="{EBC36B27-5F05-415B-A006-5C22DD696654}" presName="root2" presStyleCnt="0"/>
      <dgm:spPr/>
    </dgm:pt>
    <dgm:pt modelId="{CF0DC915-B27C-4839-8110-EDFD484BA4D7}" type="pres">
      <dgm:prSet presAssocID="{EBC36B27-5F05-415B-A006-5C22DD696654}" presName="LevelTwoTextNode" presStyleLbl="node3" presStyleIdx="1" presStyleCnt="5" custScaleX="232133" custScaleY="132811" custLinFactY="3062" custLinFactNeighborX="-10887" custLinFactNeighborY="100000">
        <dgm:presLayoutVars>
          <dgm:chPref val="3"/>
        </dgm:presLayoutVars>
      </dgm:prSet>
      <dgm:spPr/>
    </dgm:pt>
    <dgm:pt modelId="{4727F627-FA84-4307-8930-47C286726258}" type="pres">
      <dgm:prSet presAssocID="{EBC36B27-5F05-415B-A006-5C22DD696654}" presName="level3hierChild" presStyleCnt="0"/>
      <dgm:spPr/>
    </dgm:pt>
    <dgm:pt modelId="{AD6B83D0-EA3E-42F3-961C-3B102697CED2}" type="pres">
      <dgm:prSet presAssocID="{94097645-20D6-45FD-98F7-7E0F7EEF6B5D}" presName="conn2-1" presStyleLbl="parChTrans1D3" presStyleIdx="2" presStyleCnt="5"/>
      <dgm:spPr/>
    </dgm:pt>
    <dgm:pt modelId="{DEB9EDE5-63C4-43DB-88F9-FBD3F4D83F2A}" type="pres">
      <dgm:prSet presAssocID="{94097645-20D6-45FD-98F7-7E0F7EEF6B5D}" presName="connTx" presStyleLbl="parChTrans1D3" presStyleIdx="2" presStyleCnt="5"/>
      <dgm:spPr/>
    </dgm:pt>
    <dgm:pt modelId="{67ADBAF9-D630-4234-A08E-CBE73801E8C6}" type="pres">
      <dgm:prSet presAssocID="{9FFC45B4-6F8D-4718-B9A4-A0DFF84458A3}" presName="root2" presStyleCnt="0"/>
      <dgm:spPr/>
    </dgm:pt>
    <dgm:pt modelId="{8A6B2805-0C73-4AF1-AEBD-04E949965677}" type="pres">
      <dgm:prSet presAssocID="{9FFC45B4-6F8D-4718-B9A4-A0DFF84458A3}" presName="LevelTwoTextNode" presStyleLbl="node3" presStyleIdx="2" presStyleCnt="5" custScaleX="242978" custScaleY="142767" custLinFactNeighborX="-61820" custLinFactNeighborY="98550">
        <dgm:presLayoutVars>
          <dgm:chPref val="3"/>
        </dgm:presLayoutVars>
      </dgm:prSet>
      <dgm:spPr/>
    </dgm:pt>
    <dgm:pt modelId="{C47DD091-1AD2-48FC-8F45-73E609C4DBBB}" type="pres">
      <dgm:prSet presAssocID="{9FFC45B4-6F8D-4718-B9A4-A0DFF84458A3}" presName="level3hierChild" presStyleCnt="0"/>
      <dgm:spPr/>
    </dgm:pt>
    <dgm:pt modelId="{7CA44356-1119-41C2-8974-55BF42F4DA24}" type="pres">
      <dgm:prSet presAssocID="{80111E72-1C36-461A-83F3-8E195B4B0157}" presName="conn2-1" presStyleLbl="parChTrans1D3" presStyleIdx="3" presStyleCnt="5"/>
      <dgm:spPr/>
    </dgm:pt>
    <dgm:pt modelId="{F282FC6A-65DA-4DD0-A585-364A070933BE}" type="pres">
      <dgm:prSet presAssocID="{80111E72-1C36-461A-83F3-8E195B4B0157}" presName="connTx" presStyleLbl="parChTrans1D3" presStyleIdx="3" presStyleCnt="5"/>
      <dgm:spPr/>
    </dgm:pt>
    <dgm:pt modelId="{14A93912-1160-48EE-98D2-526CBE194E60}" type="pres">
      <dgm:prSet presAssocID="{B7DE05BF-97B4-4B45-B94B-023F76636A59}" presName="root2" presStyleCnt="0"/>
      <dgm:spPr/>
    </dgm:pt>
    <dgm:pt modelId="{C0BCDA1B-B983-4E40-A8AE-349F2E3BDFC4}" type="pres">
      <dgm:prSet presAssocID="{B7DE05BF-97B4-4B45-B94B-023F76636A59}" presName="LevelTwoTextNode" presStyleLbl="node3" presStyleIdx="3" presStyleCnt="5" custScaleX="197855" custScaleY="120751" custLinFactNeighborX="-80034" custLinFactNeighborY="95089">
        <dgm:presLayoutVars>
          <dgm:chPref val="3"/>
        </dgm:presLayoutVars>
      </dgm:prSet>
      <dgm:spPr/>
    </dgm:pt>
    <dgm:pt modelId="{BC3FA0C2-7C41-450D-B009-50EC59203FFC}" type="pres">
      <dgm:prSet presAssocID="{B7DE05BF-97B4-4B45-B94B-023F76636A59}" presName="level3hierChild" presStyleCnt="0"/>
      <dgm:spPr/>
    </dgm:pt>
    <dgm:pt modelId="{32B3D821-1415-45EA-BF68-E824E93B406D}" type="pres">
      <dgm:prSet presAssocID="{F294EAA8-7A44-47CA-BE48-305EBCB265E8}" presName="conn2-1" presStyleLbl="parChTrans1D3" presStyleIdx="4" presStyleCnt="5"/>
      <dgm:spPr/>
    </dgm:pt>
    <dgm:pt modelId="{4FD68A82-7D1D-4D3B-B9AD-19D9BA285DD0}" type="pres">
      <dgm:prSet presAssocID="{F294EAA8-7A44-47CA-BE48-305EBCB265E8}" presName="connTx" presStyleLbl="parChTrans1D3" presStyleIdx="4" presStyleCnt="5"/>
      <dgm:spPr/>
    </dgm:pt>
    <dgm:pt modelId="{35AC9F7C-9B6B-4F04-9F22-6EB0CE7DF893}" type="pres">
      <dgm:prSet presAssocID="{13188339-0009-4281-B6D1-C4455AEEDE38}" presName="root2" presStyleCnt="0"/>
      <dgm:spPr/>
    </dgm:pt>
    <dgm:pt modelId="{4BD8AC56-0C1F-4D86-B3A5-B77B0E38E340}" type="pres">
      <dgm:prSet presAssocID="{13188339-0009-4281-B6D1-C4455AEEDE38}" presName="LevelTwoTextNode" presStyleLbl="node3" presStyleIdx="4" presStyleCnt="5" custScaleX="154280" custScaleY="88386" custLinFactX="-15013" custLinFactY="13405" custLinFactNeighborX="-100000" custLinFactNeighborY="100000">
        <dgm:presLayoutVars>
          <dgm:chPref val="3"/>
        </dgm:presLayoutVars>
      </dgm:prSet>
      <dgm:spPr/>
    </dgm:pt>
    <dgm:pt modelId="{0D10400A-B12D-4FDA-8E09-32BE3219F01A}" type="pres">
      <dgm:prSet presAssocID="{13188339-0009-4281-B6D1-C4455AEEDE38}" presName="level3hierChild" presStyleCnt="0"/>
      <dgm:spPr/>
    </dgm:pt>
  </dgm:ptLst>
  <dgm:cxnLst>
    <dgm:cxn modelId="{E7910704-61F2-41AC-B1E0-A487AD1F9A32}" type="presOf" srcId="{94097645-20D6-45FD-98F7-7E0F7EEF6B5D}" destId="{DEB9EDE5-63C4-43DB-88F9-FBD3F4D83F2A}" srcOrd="1" destOrd="0" presId="urn:microsoft.com/office/officeart/2005/8/layout/hierarchy2"/>
    <dgm:cxn modelId="{C9655112-EA86-48C7-8AB9-1ED11BA0CB29}" type="presOf" srcId="{E7BC7C97-11DD-4402-B730-4FE9D078BB63}" destId="{B29021DA-86D1-423A-A56F-B9547836C1A7}" srcOrd="1" destOrd="0" presId="urn:microsoft.com/office/officeart/2005/8/layout/hierarchy2"/>
    <dgm:cxn modelId="{555D9316-84AD-436F-9A7D-BB713EC61BAA}" type="presOf" srcId="{9FFC45B4-6F8D-4718-B9A4-A0DFF84458A3}" destId="{8A6B2805-0C73-4AF1-AEBD-04E949965677}" srcOrd="0" destOrd="0" presId="urn:microsoft.com/office/officeart/2005/8/layout/hierarchy2"/>
    <dgm:cxn modelId="{D438DC18-23FF-4B96-8127-6075038B0EDD}" type="presOf" srcId="{80111E72-1C36-461A-83F3-8E195B4B0157}" destId="{7CA44356-1119-41C2-8974-55BF42F4DA24}" srcOrd="0" destOrd="0" presId="urn:microsoft.com/office/officeart/2005/8/layout/hierarchy2"/>
    <dgm:cxn modelId="{804A4620-291A-4ABB-A419-9A732CD2B3B7}" type="presOf" srcId="{7AA5D81C-0EEC-4E0D-B08E-3A81594D8219}" destId="{D9B0533E-56EE-4147-9C3F-5176D94BF8FD}" srcOrd="0" destOrd="0" presId="urn:microsoft.com/office/officeart/2005/8/layout/hierarchy2"/>
    <dgm:cxn modelId="{FB995D21-53BD-4B69-A7D6-2AD05872B902}" type="presOf" srcId="{9EEA21D5-E352-48D2-AC5E-9012FE6D2F1C}" destId="{85A1ED0F-A03E-4CFC-9E4C-CA54AF1D220C}" srcOrd="0" destOrd="0" presId="urn:microsoft.com/office/officeart/2005/8/layout/hierarchy2"/>
    <dgm:cxn modelId="{FD059E2B-8B71-4DC6-B649-3515F459CC3D}" type="presOf" srcId="{E7BC7C97-11DD-4402-B730-4FE9D078BB63}" destId="{4501C08B-6F33-4F0D-BC8E-CB44ACF3E5F3}" srcOrd="0" destOrd="0" presId="urn:microsoft.com/office/officeart/2005/8/layout/hierarchy2"/>
    <dgm:cxn modelId="{03129237-0778-48D6-9034-6D89EDB0C5C1}" type="presOf" srcId="{80111E72-1C36-461A-83F3-8E195B4B0157}" destId="{F282FC6A-65DA-4DD0-A585-364A070933BE}" srcOrd="1" destOrd="0" presId="urn:microsoft.com/office/officeart/2005/8/layout/hierarchy2"/>
    <dgm:cxn modelId="{ACA1FC5D-EBA2-4773-8949-F1B290AC7A8F}" type="presOf" srcId="{FEE6AB8E-7362-4681-ADF4-8F7D0C79CE50}" destId="{94828322-0762-4636-BC24-F0661689308D}" srcOrd="0" destOrd="0" presId="urn:microsoft.com/office/officeart/2005/8/layout/hierarchy2"/>
    <dgm:cxn modelId="{9067CF41-C861-4DD1-83E2-C9AB67E681BE}" type="presOf" srcId="{B7DE05BF-97B4-4B45-B94B-023F76636A59}" destId="{C0BCDA1B-B983-4E40-A8AE-349F2E3BDFC4}" srcOrd="0" destOrd="0" presId="urn:microsoft.com/office/officeart/2005/8/layout/hierarchy2"/>
    <dgm:cxn modelId="{73AA326D-B801-4F4D-B6F1-9DEAC4DC39EB}" type="presOf" srcId="{BBE9B62F-E7E4-41EE-AB31-1593EC138801}" destId="{A258CF16-0F83-4F43-80D4-8106C4B60BEC}" srcOrd="1" destOrd="0" presId="urn:microsoft.com/office/officeart/2005/8/layout/hierarchy2"/>
    <dgm:cxn modelId="{27E6C66D-9DE9-4874-88F5-97561BE3F1FA}" type="presOf" srcId="{5A564787-6CA8-4768-8269-5F80AAE83FFE}" destId="{F1A3D284-A3C0-4F06-A152-56234DACC75E}" srcOrd="1" destOrd="0" presId="urn:microsoft.com/office/officeart/2005/8/layout/hierarchy2"/>
    <dgm:cxn modelId="{DCF9F453-0B55-4CA0-9E93-8CD48E8F6211}" type="presOf" srcId="{F294EAA8-7A44-47CA-BE48-305EBCB265E8}" destId="{32B3D821-1415-45EA-BF68-E824E93B406D}" srcOrd="0" destOrd="0" presId="urn:microsoft.com/office/officeart/2005/8/layout/hierarchy2"/>
    <dgm:cxn modelId="{350FFC77-E4D6-4809-AD07-543B7C2321B7}" srcId="{83D2CDCA-39CE-4744-89C6-4E1A23C1AEDF}" destId="{85474CBE-899C-4651-B1A8-FA8BBBB2603D}" srcOrd="0" destOrd="0" parTransId="{5A564787-6CA8-4768-8269-5F80AAE83FFE}" sibTransId="{B3F3BEFA-2149-445F-91F7-A2A647EE0BD9}"/>
    <dgm:cxn modelId="{D3322195-D36F-497C-BD74-B99A6D7F49F6}" type="presOf" srcId="{EBC36B27-5F05-415B-A006-5C22DD696654}" destId="{CF0DC915-B27C-4839-8110-EDFD484BA4D7}" srcOrd="0" destOrd="0" presId="urn:microsoft.com/office/officeart/2005/8/layout/hierarchy2"/>
    <dgm:cxn modelId="{A6980CA5-77BC-424C-8CCA-2125F95F620E}" type="presOf" srcId="{7AA5D81C-0EEC-4E0D-B08E-3A81594D8219}" destId="{DB237B04-689F-411C-B364-F71F92B4F537}" srcOrd="1" destOrd="0" presId="urn:microsoft.com/office/officeart/2005/8/layout/hierarchy2"/>
    <dgm:cxn modelId="{B9BE71A9-BF67-4564-BB53-63B4065576CC}" type="presOf" srcId="{F294EAA8-7A44-47CA-BE48-305EBCB265E8}" destId="{4FD68A82-7D1D-4D3B-B9AD-19D9BA285DD0}" srcOrd="1" destOrd="0" presId="urn:microsoft.com/office/officeart/2005/8/layout/hierarchy2"/>
    <dgm:cxn modelId="{6192B6AC-4212-4DFA-B4D2-1260CA844DC1}" type="presOf" srcId="{94097645-20D6-45FD-98F7-7E0F7EEF6B5D}" destId="{AD6B83D0-EA3E-42F3-961C-3B102697CED2}" srcOrd="0" destOrd="0" presId="urn:microsoft.com/office/officeart/2005/8/layout/hierarchy2"/>
    <dgm:cxn modelId="{B25966BC-D81B-4655-B638-717ED4D755C3}" srcId="{62B6EF9B-2D6A-4555-9A39-C7C7E96F7493}" destId="{9EEA21D5-E352-48D2-AC5E-9012FE6D2F1C}" srcOrd="0" destOrd="0" parTransId="{F83C5EA3-9BE6-4FDE-B823-55E13CBDD029}" sibTransId="{C321F028-5803-46BB-9F57-30835C7D4EDC}"/>
    <dgm:cxn modelId="{5C35ECC7-993B-4346-B260-487C966AF507}" srcId="{83D2CDCA-39CE-4744-89C6-4E1A23C1AEDF}" destId="{13188339-0009-4281-B6D1-C4455AEEDE38}" srcOrd="4" destOrd="0" parTransId="{F294EAA8-7A44-47CA-BE48-305EBCB265E8}" sibTransId="{BE8931E9-8395-4130-8731-F1028005E69B}"/>
    <dgm:cxn modelId="{7553D9DA-D1DE-4E44-8DF3-E1307C04FF49}" type="presOf" srcId="{5A564787-6CA8-4768-8269-5F80AAE83FFE}" destId="{757EF603-674B-4AEA-BEC6-C6480FD18B27}" srcOrd="0" destOrd="0" presId="urn:microsoft.com/office/officeart/2005/8/layout/hierarchy2"/>
    <dgm:cxn modelId="{B8783FDB-1819-4DA2-AF08-537A72D96DC8}" srcId="{83D2CDCA-39CE-4744-89C6-4E1A23C1AEDF}" destId="{9FFC45B4-6F8D-4718-B9A4-A0DFF84458A3}" srcOrd="2" destOrd="0" parTransId="{94097645-20D6-45FD-98F7-7E0F7EEF6B5D}" sibTransId="{120CEADD-5F68-4AB6-9D7F-B71B3736B52D}"/>
    <dgm:cxn modelId="{E8D627DC-90C8-4407-B983-47F05A8DB49E}" srcId="{83D2CDCA-39CE-4744-89C6-4E1A23C1AEDF}" destId="{EBC36B27-5F05-415B-A006-5C22DD696654}" srcOrd="1" destOrd="0" parTransId="{7AA5D81C-0EEC-4E0D-B08E-3A81594D8219}" sibTransId="{8CA48DFE-F43A-46A9-98EC-228912BAD848}"/>
    <dgm:cxn modelId="{3ECF55E1-3A6F-4A26-ACBA-41B8F4461111}" srcId="{83D2CDCA-39CE-4744-89C6-4E1A23C1AEDF}" destId="{B7DE05BF-97B4-4B45-B94B-023F76636A59}" srcOrd="3" destOrd="0" parTransId="{80111E72-1C36-461A-83F3-8E195B4B0157}" sibTransId="{89529AA9-D743-4C1E-BACB-DC37AAA9F8AF}"/>
    <dgm:cxn modelId="{A632A4E2-652D-422F-936C-29F8FAD8EFFE}" srcId="{9EEA21D5-E352-48D2-AC5E-9012FE6D2F1C}" destId="{FEE6AB8E-7362-4681-ADF4-8F7D0C79CE50}" srcOrd="0" destOrd="0" parTransId="{E7BC7C97-11DD-4402-B730-4FE9D078BB63}" sibTransId="{0811B160-3750-4941-8F19-4D5072BFC28B}"/>
    <dgm:cxn modelId="{181E19E7-52A5-4B4D-BF33-E24018A2A9E2}" type="presOf" srcId="{BBE9B62F-E7E4-41EE-AB31-1593EC138801}" destId="{C7CFB7C7-4FD1-416F-80D0-6528BECD1EA0}" srcOrd="0" destOrd="0" presId="urn:microsoft.com/office/officeart/2005/8/layout/hierarchy2"/>
    <dgm:cxn modelId="{2AACFDF8-3E23-47EE-BF82-2AE01A10671C}" type="presOf" srcId="{62B6EF9B-2D6A-4555-9A39-C7C7E96F7493}" destId="{179F998A-4A92-472C-99AD-128500611FF6}" srcOrd="0" destOrd="0" presId="urn:microsoft.com/office/officeart/2005/8/layout/hierarchy2"/>
    <dgm:cxn modelId="{B6E2F0F9-1C99-41EC-B600-A2E5ECE8F427}" type="presOf" srcId="{13188339-0009-4281-B6D1-C4455AEEDE38}" destId="{4BD8AC56-0C1F-4D86-B3A5-B77B0E38E340}" srcOrd="0" destOrd="0" presId="urn:microsoft.com/office/officeart/2005/8/layout/hierarchy2"/>
    <dgm:cxn modelId="{B88918FA-9259-4DDC-B79C-3BE541A6F242}" type="presOf" srcId="{85474CBE-899C-4651-B1A8-FA8BBBB2603D}" destId="{3D669AAD-BF39-4E1E-BB0D-A024638772D5}" srcOrd="0" destOrd="0" presId="urn:microsoft.com/office/officeart/2005/8/layout/hierarchy2"/>
    <dgm:cxn modelId="{66E28FFA-20F5-4D5A-83A7-30F0E85782AF}" srcId="{9EEA21D5-E352-48D2-AC5E-9012FE6D2F1C}" destId="{83D2CDCA-39CE-4744-89C6-4E1A23C1AEDF}" srcOrd="1" destOrd="0" parTransId="{BBE9B62F-E7E4-41EE-AB31-1593EC138801}" sibTransId="{1098BF9C-07D2-40E1-9661-CF064348CD99}"/>
    <dgm:cxn modelId="{8E059DFF-6F55-44AB-88A0-5C8EE7FD680B}" type="presOf" srcId="{83D2CDCA-39CE-4744-89C6-4E1A23C1AEDF}" destId="{CF77F393-20C6-405C-BF6E-290048C56D2F}" srcOrd="0" destOrd="0" presId="urn:microsoft.com/office/officeart/2005/8/layout/hierarchy2"/>
    <dgm:cxn modelId="{FF38189F-89C1-4D4F-89A8-6CD2329E7078}" type="presParOf" srcId="{179F998A-4A92-472C-99AD-128500611FF6}" destId="{97B76C30-97BB-47F5-982C-34AADFA241B8}" srcOrd="0" destOrd="0" presId="urn:microsoft.com/office/officeart/2005/8/layout/hierarchy2"/>
    <dgm:cxn modelId="{05C53096-1805-48C4-9550-FC1EAEFED07E}" type="presParOf" srcId="{97B76C30-97BB-47F5-982C-34AADFA241B8}" destId="{85A1ED0F-A03E-4CFC-9E4C-CA54AF1D220C}" srcOrd="0" destOrd="0" presId="urn:microsoft.com/office/officeart/2005/8/layout/hierarchy2"/>
    <dgm:cxn modelId="{3DCB1A39-6631-4B5A-BB72-D6A51EAB8A46}" type="presParOf" srcId="{97B76C30-97BB-47F5-982C-34AADFA241B8}" destId="{2C6DCB72-DF27-42B2-B436-F5032F6D95A4}" srcOrd="1" destOrd="0" presId="urn:microsoft.com/office/officeart/2005/8/layout/hierarchy2"/>
    <dgm:cxn modelId="{30043735-52FC-4046-8860-1548D539B889}" type="presParOf" srcId="{2C6DCB72-DF27-42B2-B436-F5032F6D95A4}" destId="{4501C08B-6F33-4F0D-BC8E-CB44ACF3E5F3}" srcOrd="0" destOrd="0" presId="urn:microsoft.com/office/officeart/2005/8/layout/hierarchy2"/>
    <dgm:cxn modelId="{E8B93686-342C-47F3-802E-CA52E1D0CB0C}" type="presParOf" srcId="{4501C08B-6F33-4F0D-BC8E-CB44ACF3E5F3}" destId="{B29021DA-86D1-423A-A56F-B9547836C1A7}" srcOrd="0" destOrd="0" presId="urn:microsoft.com/office/officeart/2005/8/layout/hierarchy2"/>
    <dgm:cxn modelId="{E349F754-E6D5-47DA-A9B7-CD54A1AB60C2}" type="presParOf" srcId="{2C6DCB72-DF27-42B2-B436-F5032F6D95A4}" destId="{8BD2BED4-9AF9-4B65-8DF1-C0CA35EE1443}" srcOrd="1" destOrd="0" presId="urn:microsoft.com/office/officeart/2005/8/layout/hierarchy2"/>
    <dgm:cxn modelId="{DBFA72CB-7AFB-46B7-AA50-6523DA3CCD1D}" type="presParOf" srcId="{8BD2BED4-9AF9-4B65-8DF1-C0CA35EE1443}" destId="{94828322-0762-4636-BC24-F0661689308D}" srcOrd="0" destOrd="0" presId="urn:microsoft.com/office/officeart/2005/8/layout/hierarchy2"/>
    <dgm:cxn modelId="{487DAE19-C978-455F-A89B-A44CBE99C890}" type="presParOf" srcId="{8BD2BED4-9AF9-4B65-8DF1-C0CA35EE1443}" destId="{08B35FA9-1659-414F-9D42-145D08389904}" srcOrd="1" destOrd="0" presId="urn:microsoft.com/office/officeart/2005/8/layout/hierarchy2"/>
    <dgm:cxn modelId="{086B2ECD-A2C1-43B6-8119-EFBAC8CAE3CF}" type="presParOf" srcId="{2C6DCB72-DF27-42B2-B436-F5032F6D95A4}" destId="{C7CFB7C7-4FD1-416F-80D0-6528BECD1EA0}" srcOrd="2" destOrd="0" presId="urn:microsoft.com/office/officeart/2005/8/layout/hierarchy2"/>
    <dgm:cxn modelId="{D122FE7B-4CD3-47E3-988A-5A26840CB4F8}" type="presParOf" srcId="{C7CFB7C7-4FD1-416F-80D0-6528BECD1EA0}" destId="{A258CF16-0F83-4F43-80D4-8106C4B60BEC}" srcOrd="0" destOrd="0" presId="urn:microsoft.com/office/officeart/2005/8/layout/hierarchy2"/>
    <dgm:cxn modelId="{CBDC373F-0DA5-4B10-9989-85DFDA03C75D}" type="presParOf" srcId="{2C6DCB72-DF27-42B2-B436-F5032F6D95A4}" destId="{F3BAD19E-AE96-4753-A642-30405F3D5D8A}" srcOrd="3" destOrd="0" presId="urn:microsoft.com/office/officeart/2005/8/layout/hierarchy2"/>
    <dgm:cxn modelId="{9683B992-6B7A-4C12-80B5-C6D2F43758DF}" type="presParOf" srcId="{F3BAD19E-AE96-4753-A642-30405F3D5D8A}" destId="{CF77F393-20C6-405C-BF6E-290048C56D2F}" srcOrd="0" destOrd="0" presId="urn:microsoft.com/office/officeart/2005/8/layout/hierarchy2"/>
    <dgm:cxn modelId="{42E61B65-7289-499D-AD33-3F890250EBDE}" type="presParOf" srcId="{F3BAD19E-AE96-4753-A642-30405F3D5D8A}" destId="{B9B0BBD2-E4C9-47A8-806C-8AE56B73C9D3}" srcOrd="1" destOrd="0" presId="urn:microsoft.com/office/officeart/2005/8/layout/hierarchy2"/>
    <dgm:cxn modelId="{EECA8D61-F907-4A9F-8EFD-4B592238FB39}" type="presParOf" srcId="{B9B0BBD2-E4C9-47A8-806C-8AE56B73C9D3}" destId="{757EF603-674B-4AEA-BEC6-C6480FD18B27}" srcOrd="0" destOrd="0" presId="urn:microsoft.com/office/officeart/2005/8/layout/hierarchy2"/>
    <dgm:cxn modelId="{A37CD7E1-DDB6-4724-BE7B-AD065F5750BF}" type="presParOf" srcId="{757EF603-674B-4AEA-BEC6-C6480FD18B27}" destId="{F1A3D284-A3C0-4F06-A152-56234DACC75E}" srcOrd="0" destOrd="0" presId="urn:microsoft.com/office/officeart/2005/8/layout/hierarchy2"/>
    <dgm:cxn modelId="{88F5EAAA-30CD-4915-80B7-9294368A6BC4}" type="presParOf" srcId="{B9B0BBD2-E4C9-47A8-806C-8AE56B73C9D3}" destId="{CE3E9AC4-FB75-429E-8C8A-0514C4657AC6}" srcOrd="1" destOrd="0" presId="urn:microsoft.com/office/officeart/2005/8/layout/hierarchy2"/>
    <dgm:cxn modelId="{1624E259-3ED1-4349-BB0F-12D31289C9CA}" type="presParOf" srcId="{CE3E9AC4-FB75-429E-8C8A-0514C4657AC6}" destId="{3D669AAD-BF39-4E1E-BB0D-A024638772D5}" srcOrd="0" destOrd="0" presId="urn:microsoft.com/office/officeart/2005/8/layout/hierarchy2"/>
    <dgm:cxn modelId="{C6576E17-F412-493A-97B2-D2AEB6F17100}" type="presParOf" srcId="{CE3E9AC4-FB75-429E-8C8A-0514C4657AC6}" destId="{70EB567B-ED3F-4576-AD58-A42D3992D4C5}" srcOrd="1" destOrd="0" presId="urn:microsoft.com/office/officeart/2005/8/layout/hierarchy2"/>
    <dgm:cxn modelId="{1F595629-18E1-474C-B203-9F3D2D8734FF}" type="presParOf" srcId="{B9B0BBD2-E4C9-47A8-806C-8AE56B73C9D3}" destId="{D9B0533E-56EE-4147-9C3F-5176D94BF8FD}" srcOrd="2" destOrd="0" presId="urn:microsoft.com/office/officeart/2005/8/layout/hierarchy2"/>
    <dgm:cxn modelId="{3437A8E1-B298-4949-9C1F-B2C84E38802C}" type="presParOf" srcId="{D9B0533E-56EE-4147-9C3F-5176D94BF8FD}" destId="{DB237B04-689F-411C-B364-F71F92B4F537}" srcOrd="0" destOrd="0" presId="urn:microsoft.com/office/officeart/2005/8/layout/hierarchy2"/>
    <dgm:cxn modelId="{315BCD88-E397-46D4-8EC6-665944B871EF}" type="presParOf" srcId="{B9B0BBD2-E4C9-47A8-806C-8AE56B73C9D3}" destId="{E9518E33-BD58-483D-96C8-B2DAF4B7D26D}" srcOrd="3" destOrd="0" presId="urn:microsoft.com/office/officeart/2005/8/layout/hierarchy2"/>
    <dgm:cxn modelId="{C4C87852-6B09-4CF1-BD28-3D2468AF47A9}" type="presParOf" srcId="{E9518E33-BD58-483D-96C8-B2DAF4B7D26D}" destId="{CF0DC915-B27C-4839-8110-EDFD484BA4D7}" srcOrd="0" destOrd="0" presId="urn:microsoft.com/office/officeart/2005/8/layout/hierarchy2"/>
    <dgm:cxn modelId="{0BC00D18-9DE4-45BA-AF15-2C4B58B9D595}" type="presParOf" srcId="{E9518E33-BD58-483D-96C8-B2DAF4B7D26D}" destId="{4727F627-FA84-4307-8930-47C286726258}" srcOrd="1" destOrd="0" presId="urn:microsoft.com/office/officeart/2005/8/layout/hierarchy2"/>
    <dgm:cxn modelId="{953DBF57-1D75-4A85-A0AB-716F934CBA48}" type="presParOf" srcId="{B9B0BBD2-E4C9-47A8-806C-8AE56B73C9D3}" destId="{AD6B83D0-EA3E-42F3-961C-3B102697CED2}" srcOrd="4" destOrd="0" presId="urn:microsoft.com/office/officeart/2005/8/layout/hierarchy2"/>
    <dgm:cxn modelId="{AC71B14C-1C34-46E3-802D-C7F394F73E88}" type="presParOf" srcId="{AD6B83D0-EA3E-42F3-961C-3B102697CED2}" destId="{DEB9EDE5-63C4-43DB-88F9-FBD3F4D83F2A}" srcOrd="0" destOrd="0" presId="urn:microsoft.com/office/officeart/2005/8/layout/hierarchy2"/>
    <dgm:cxn modelId="{0014E113-42C2-4F1F-AD05-927ABC2659B2}" type="presParOf" srcId="{B9B0BBD2-E4C9-47A8-806C-8AE56B73C9D3}" destId="{67ADBAF9-D630-4234-A08E-CBE73801E8C6}" srcOrd="5" destOrd="0" presId="urn:microsoft.com/office/officeart/2005/8/layout/hierarchy2"/>
    <dgm:cxn modelId="{F4D25CAF-4156-449D-AE50-C19B11206F27}" type="presParOf" srcId="{67ADBAF9-D630-4234-A08E-CBE73801E8C6}" destId="{8A6B2805-0C73-4AF1-AEBD-04E949965677}" srcOrd="0" destOrd="0" presId="urn:microsoft.com/office/officeart/2005/8/layout/hierarchy2"/>
    <dgm:cxn modelId="{977F556F-F87D-4EB2-8FD1-57DBD65A9A42}" type="presParOf" srcId="{67ADBAF9-D630-4234-A08E-CBE73801E8C6}" destId="{C47DD091-1AD2-48FC-8F45-73E609C4DBBB}" srcOrd="1" destOrd="0" presId="urn:microsoft.com/office/officeart/2005/8/layout/hierarchy2"/>
    <dgm:cxn modelId="{8ED43974-DC85-4526-8247-1185C3F9BA9F}" type="presParOf" srcId="{B9B0BBD2-E4C9-47A8-806C-8AE56B73C9D3}" destId="{7CA44356-1119-41C2-8974-55BF42F4DA24}" srcOrd="6" destOrd="0" presId="urn:microsoft.com/office/officeart/2005/8/layout/hierarchy2"/>
    <dgm:cxn modelId="{4C2003BE-E13B-4F57-A6CE-D6DC9764A6EA}" type="presParOf" srcId="{7CA44356-1119-41C2-8974-55BF42F4DA24}" destId="{F282FC6A-65DA-4DD0-A585-364A070933BE}" srcOrd="0" destOrd="0" presId="urn:microsoft.com/office/officeart/2005/8/layout/hierarchy2"/>
    <dgm:cxn modelId="{5F5EC97E-C52C-4484-98ED-54F2865E2F38}" type="presParOf" srcId="{B9B0BBD2-E4C9-47A8-806C-8AE56B73C9D3}" destId="{14A93912-1160-48EE-98D2-526CBE194E60}" srcOrd="7" destOrd="0" presId="urn:microsoft.com/office/officeart/2005/8/layout/hierarchy2"/>
    <dgm:cxn modelId="{AC3CB8EE-CF75-4AD1-B438-5CBD73E6E1ED}" type="presParOf" srcId="{14A93912-1160-48EE-98D2-526CBE194E60}" destId="{C0BCDA1B-B983-4E40-A8AE-349F2E3BDFC4}" srcOrd="0" destOrd="0" presId="urn:microsoft.com/office/officeart/2005/8/layout/hierarchy2"/>
    <dgm:cxn modelId="{422E5B61-B984-474D-9832-0FDA4643096E}" type="presParOf" srcId="{14A93912-1160-48EE-98D2-526CBE194E60}" destId="{BC3FA0C2-7C41-450D-B009-50EC59203FFC}" srcOrd="1" destOrd="0" presId="urn:microsoft.com/office/officeart/2005/8/layout/hierarchy2"/>
    <dgm:cxn modelId="{93CC0F19-E999-4F65-AC88-A68557483535}" type="presParOf" srcId="{B9B0BBD2-E4C9-47A8-806C-8AE56B73C9D3}" destId="{32B3D821-1415-45EA-BF68-E824E93B406D}" srcOrd="8" destOrd="0" presId="urn:microsoft.com/office/officeart/2005/8/layout/hierarchy2"/>
    <dgm:cxn modelId="{8EB3F0A9-20CD-48CF-9EAD-6854772AB55B}" type="presParOf" srcId="{32B3D821-1415-45EA-BF68-E824E93B406D}" destId="{4FD68A82-7D1D-4D3B-B9AD-19D9BA285DD0}" srcOrd="0" destOrd="0" presId="urn:microsoft.com/office/officeart/2005/8/layout/hierarchy2"/>
    <dgm:cxn modelId="{F0D5740C-2DF1-4459-A2E8-C589577A8EB9}" type="presParOf" srcId="{B9B0BBD2-E4C9-47A8-806C-8AE56B73C9D3}" destId="{35AC9F7C-9B6B-4F04-9F22-6EB0CE7DF893}" srcOrd="9" destOrd="0" presId="urn:microsoft.com/office/officeart/2005/8/layout/hierarchy2"/>
    <dgm:cxn modelId="{28060AD9-D0AB-444D-A7B8-1EE39A4E554A}" type="presParOf" srcId="{35AC9F7C-9B6B-4F04-9F22-6EB0CE7DF893}" destId="{4BD8AC56-0C1F-4D86-B3A5-B77B0E38E340}" srcOrd="0" destOrd="0" presId="urn:microsoft.com/office/officeart/2005/8/layout/hierarchy2"/>
    <dgm:cxn modelId="{21A77B16-F560-410B-9CE1-DB840BE9631B}" type="presParOf" srcId="{35AC9F7C-9B6B-4F04-9F22-6EB0CE7DF893}" destId="{0D10400A-B12D-4FDA-8E09-32BE3219F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1B736-71F3-4A51-A8D6-556C37C7190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A114276-C161-4E2B-9D24-7BD79A9203C2}">
      <dgm:prSet phldrT="[Text]"/>
      <dgm:spPr/>
      <dgm:t>
        <a:bodyPr/>
        <a:lstStyle/>
        <a:p>
          <a:r>
            <a:rPr lang="cs-CZ" dirty="0"/>
            <a:t>C - cena</a:t>
          </a:r>
        </a:p>
      </dgm:t>
    </dgm:pt>
    <dgm:pt modelId="{C98443DD-8ACF-435F-8C68-FDAFD8B2D144}" type="parTrans" cxnId="{5744168E-78D2-483C-8ED8-447C1B98B286}">
      <dgm:prSet/>
      <dgm:spPr/>
      <dgm:t>
        <a:bodyPr/>
        <a:lstStyle/>
        <a:p>
          <a:endParaRPr lang="cs-CZ"/>
        </a:p>
      </dgm:t>
    </dgm:pt>
    <dgm:pt modelId="{E441C556-57DB-4526-88A5-488B974584F8}" type="sibTrans" cxnId="{5744168E-78D2-483C-8ED8-447C1B98B286}">
      <dgm:prSet/>
      <dgm:spPr/>
      <dgm:t>
        <a:bodyPr/>
        <a:lstStyle/>
        <a:p>
          <a:endParaRPr lang="cs-CZ"/>
        </a:p>
      </dgm:t>
    </dgm:pt>
    <dgm:pt modelId="{B2B08A56-B33E-47C3-A419-85A2C16CD9DC}">
      <dgm:prSet phldrT="[Text]"/>
      <dgm:spPr/>
      <dgm:t>
        <a:bodyPr/>
        <a:lstStyle/>
        <a:p>
          <a:r>
            <a:rPr lang="cs-CZ" dirty="0"/>
            <a:t>T – čas dodání</a:t>
          </a:r>
        </a:p>
      </dgm:t>
    </dgm:pt>
    <dgm:pt modelId="{EE3786F0-3BB0-4A11-8B50-8DD1E24B5B34}" type="parTrans" cxnId="{162CD9B0-23AB-437E-BED5-E2BA37F14890}">
      <dgm:prSet/>
      <dgm:spPr/>
      <dgm:t>
        <a:bodyPr/>
        <a:lstStyle/>
        <a:p>
          <a:endParaRPr lang="cs-CZ"/>
        </a:p>
      </dgm:t>
    </dgm:pt>
    <dgm:pt modelId="{A5FB79FB-8960-4093-A232-2877A0DF80B8}" type="sibTrans" cxnId="{162CD9B0-23AB-437E-BED5-E2BA37F14890}">
      <dgm:prSet/>
      <dgm:spPr/>
      <dgm:t>
        <a:bodyPr/>
        <a:lstStyle/>
        <a:p>
          <a:endParaRPr lang="cs-CZ"/>
        </a:p>
      </dgm:t>
    </dgm:pt>
    <dgm:pt modelId="{263C2AAE-0AA9-4CE4-9A32-ABF89D125493}">
      <dgm:prSet phldrT="[Text]"/>
      <dgm:spPr/>
      <dgm:t>
        <a:bodyPr/>
        <a:lstStyle/>
        <a:p>
          <a:r>
            <a:rPr lang="cs-CZ" dirty="0"/>
            <a:t>Q – </a:t>
          </a:r>
          <a:r>
            <a:rPr lang="cs-CZ"/>
            <a:t>kvalita výrobků</a:t>
          </a:r>
          <a:endParaRPr lang="cs-CZ" dirty="0"/>
        </a:p>
      </dgm:t>
    </dgm:pt>
    <dgm:pt modelId="{1E8DC1B9-A6E1-4C36-85FE-D7D59A53FDD0}" type="parTrans" cxnId="{A3FB3856-B9E3-4773-BE19-6CB9C2C64C22}">
      <dgm:prSet/>
      <dgm:spPr/>
      <dgm:t>
        <a:bodyPr/>
        <a:lstStyle/>
        <a:p>
          <a:endParaRPr lang="cs-CZ"/>
        </a:p>
      </dgm:t>
    </dgm:pt>
    <dgm:pt modelId="{FC37389E-689E-40F2-BD57-3FF5A970860D}" type="sibTrans" cxnId="{A3FB3856-B9E3-4773-BE19-6CB9C2C64C22}">
      <dgm:prSet/>
      <dgm:spPr/>
      <dgm:t>
        <a:bodyPr/>
        <a:lstStyle/>
        <a:p>
          <a:endParaRPr lang="cs-CZ"/>
        </a:p>
      </dgm:t>
    </dgm:pt>
    <dgm:pt modelId="{97BFDDD4-22A8-40EC-BADF-FFECEFFFE068}" type="pres">
      <dgm:prSet presAssocID="{6E01B736-71F3-4A51-A8D6-556C37C71906}" presName="compositeShape" presStyleCnt="0">
        <dgm:presLayoutVars>
          <dgm:dir/>
          <dgm:resizeHandles/>
        </dgm:presLayoutVars>
      </dgm:prSet>
      <dgm:spPr/>
    </dgm:pt>
    <dgm:pt modelId="{9C6F0A63-5C4E-47C2-8146-143D7DED06E7}" type="pres">
      <dgm:prSet presAssocID="{6E01B736-71F3-4A51-A8D6-556C37C71906}" presName="pyramid" presStyleLbl="node1" presStyleIdx="0" presStyleCnt="1" custLinFactNeighborX="541" custLinFactNeighborY="6206"/>
      <dgm:spPr/>
    </dgm:pt>
    <dgm:pt modelId="{9CEC7C0E-65DC-4B7C-B0B2-E3A95FC963F7}" type="pres">
      <dgm:prSet presAssocID="{6E01B736-71F3-4A51-A8D6-556C37C71906}" presName="theList" presStyleCnt="0"/>
      <dgm:spPr/>
    </dgm:pt>
    <dgm:pt modelId="{EEB46FE6-0ABF-4692-A43E-0CDDB0DB802A}" type="pres">
      <dgm:prSet presAssocID="{DA114276-C161-4E2B-9D24-7BD79A9203C2}" presName="aNode" presStyleLbl="fgAcc1" presStyleIdx="0" presStyleCnt="3" custLinFactY="16222" custLinFactNeighborX="-3267" custLinFactNeighborY="100000">
        <dgm:presLayoutVars>
          <dgm:bulletEnabled val="1"/>
        </dgm:presLayoutVars>
      </dgm:prSet>
      <dgm:spPr/>
    </dgm:pt>
    <dgm:pt modelId="{02023C03-9A45-4236-855D-1BBBF864C28F}" type="pres">
      <dgm:prSet presAssocID="{DA114276-C161-4E2B-9D24-7BD79A9203C2}" presName="aSpace" presStyleCnt="0"/>
      <dgm:spPr/>
    </dgm:pt>
    <dgm:pt modelId="{9B4DF849-1277-4848-8AC0-1D8A46D90498}" type="pres">
      <dgm:prSet presAssocID="{B2B08A56-B33E-47C3-A419-85A2C16CD9DC}" presName="aNode" presStyleLbl="fgAcc1" presStyleIdx="1" presStyleCnt="3" custScaleX="109907" custLinFactY="20877" custLinFactNeighborX="-7870" custLinFactNeighborY="100000">
        <dgm:presLayoutVars>
          <dgm:bulletEnabled val="1"/>
        </dgm:presLayoutVars>
      </dgm:prSet>
      <dgm:spPr/>
    </dgm:pt>
    <dgm:pt modelId="{2613AFEA-0373-4B02-9304-FAEF17889CD2}" type="pres">
      <dgm:prSet presAssocID="{B2B08A56-B33E-47C3-A419-85A2C16CD9DC}" presName="aSpace" presStyleCnt="0"/>
      <dgm:spPr/>
    </dgm:pt>
    <dgm:pt modelId="{B11A149A-1BDE-4D04-B27E-1C45D4569345}" type="pres">
      <dgm:prSet presAssocID="{263C2AAE-0AA9-4CE4-9A32-ABF89D125493}" presName="aNode" presStyleLbl="fgAcc1" presStyleIdx="2" presStyleCnt="3" custScaleX="129975" custScaleY="87356" custLinFactY="27136" custLinFactNeighborX="-13763" custLinFactNeighborY="100000">
        <dgm:presLayoutVars>
          <dgm:bulletEnabled val="1"/>
        </dgm:presLayoutVars>
      </dgm:prSet>
      <dgm:spPr/>
    </dgm:pt>
    <dgm:pt modelId="{6D6EDE5E-52FC-48F2-99ED-3BCC2ADDD471}" type="pres">
      <dgm:prSet presAssocID="{263C2AAE-0AA9-4CE4-9A32-ABF89D125493}" presName="aSpace" presStyleCnt="0"/>
      <dgm:spPr/>
    </dgm:pt>
  </dgm:ptLst>
  <dgm:cxnLst>
    <dgm:cxn modelId="{C1B4035C-4D92-4265-8E5D-318C6C4765EF}" type="presOf" srcId="{B2B08A56-B33E-47C3-A419-85A2C16CD9DC}" destId="{9B4DF849-1277-4848-8AC0-1D8A46D90498}" srcOrd="0" destOrd="0" presId="urn:microsoft.com/office/officeart/2005/8/layout/pyramid2"/>
    <dgm:cxn modelId="{A3FB3856-B9E3-4773-BE19-6CB9C2C64C22}" srcId="{6E01B736-71F3-4A51-A8D6-556C37C71906}" destId="{263C2AAE-0AA9-4CE4-9A32-ABF89D125493}" srcOrd="2" destOrd="0" parTransId="{1E8DC1B9-A6E1-4C36-85FE-D7D59A53FDD0}" sibTransId="{FC37389E-689E-40F2-BD57-3FF5A970860D}"/>
    <dgm:cxn modelId="{0934C282-1F1B-4D10-ACA1-FEEF22EA5FCD}" type="presOf" srcId="{263C2AAE-0AA9-4CE4-9A32-ABF89D125493}" destId="{B11A149A-1BDE-4D04-B27E-1C45D4569345}" srcOrd="0" destOrd="0" presId="urn:microsoft.com/office/officeart/2005/8/layout/pyramid2"/>
    <dgm:cxn modelId="{5744168E-78D2-483C-8ED8-447C1B98B286}" srcId="{6E01B736-71F3-4A51-A8D6-556C37C71906}" destId="{DA114276-C161-4E2B-9D24-7BD79A9203C2}" srcOrd="0" destOrd="0" parTransId="{C98443DD-8ACF-435F-8C68-FDAFD8B2D144}" sibTransId="{E441C556-57DB-4526-88A5-488B974584F8}"/>
    <dgm:cxn modelId="{162CD9B0-23AB-437E-BED5-E2BA37F14890}" srcId="{6E01B736-71F3-4A51-A8D6-556C37C71906}" destId="{B2B08A56-B33E-47C3-A419-85A2C16CD9DC}" srcOrd="1" destOrd="0" parTransId="{EE3786F0-3BB0-4A11-8B50-8DD1E24B5B34}" sibTransId="{A5FB79FB-8960-4093-A232-2877A0DF80B8}"/>
    <dgm:cxn modelId="{742667D5-5DC6-4AAE-B207-16A5FBA73389}" type="presOf" srcId="{DA114276-C161-4E2B-9D24-7BD79A9203C2}" destId="{EEB46FE6-0ABF-4692-A43E-0CDDB0DB802A}" srcOrd="0" destOrd="0" presId="urn:microsoft.com/office/officeart/2005/8/layout/pyramid2"/>
    <dgm:cxn modelId="{F05929EF-BE88-4199-863D-1F0E197113D6}" type="presOf" srcId="{6E01B736-71F3-4A51-A8D6-556C37C71906}" destId="{97BFDDD4-22A8-40EC-BADF-FFECEFFFE068}" srcOrd="0" destOrd="0" presId="urn:microsoft.com/office/officeart/2005/8/layout/pyramid2"/>
    <dgm:cxn modelId="{5F8A975E-9666-4572-AFE2-EFFA934425FE}" type="presParOf" srcId="{97BFDDD4-22A8-40EC-BADF-FFECEFFFE068}" destId="{9C6F0A63-5C4E-47C2-8146-143D7DED06E7}" srcOrd="0" destOrd="0" presId="urn:microsoft.com/office/officeart/2005/8/layout/pyramid2"/>
    <dgm:cxn modelId="{1AFB3B81-79FF-43B5-9E81-A73C7ED68A73}" type="presParOf" srcId="{97BFDDD4-22A8-40EC-BADF-FFECEFFFE068}" destId="{9CEC7C0E-65DC-4B7C-B0B2-E3A95FC963F7}" srcOrd="1" destOrd="0" presId="urn:microsoft.com/office/officeart/2005/8/layout/pyramid2"/>
    <dgm:cxn modelId="{4CB14E00-1C88-4DFC-9D7B-C92E0D10912C}" type="presParOf" srcId="{9CEC7C0E-65DC-4B7C-B0B2-E3A95FC963F7}" destId="{EEB46FE6-0ABF-4692-A43E-0CDDB0DB802A}" srcOrd="0" destOrd="0" presId="urn:microsoft.com/office/officeart/2005/8/layout/pyramid2"/>
    <dgm:cxn modelId="{12194E27-93AD-42EA-A500-1A2F5B5D79CF}" type="presParOf" srcId="{9CEC7C0E-65DC-4B7C-B0B2-E3A95FC963F7}" destId="{02023C03-9A45-4236-855D-1BBBF864C28F}" srcOrd="1" destOrd="0" presId="urn:microsoft.com/office/officeart/2005/8/layout/pyramid2"/>
    <dgm:cxn modelId="{E7A4BFC6-BD12-4D6D-9D31-8D2ADB991939}" type="presParOf" srcId="{9CEC7C0E-65DC-4B7C-B0B2-E3A95FC963F7}" destId="{9B4DF849-1277-4848-8AC0-1D8A46D90498}" srcOrd="2" destOrd="0" presId="urn:microsoft.com/office/officeart/2005/8/layout/pyramid2"/>
    <dgm:cxn modelId="{C2595506-956C-450E-8B08-09187481A74D}" type="presParOf" srcId="{9CEC7C0E-65DC-4B7C-B0B2-E3A95FC963F7}" destId="{2613AFEA-0373-4B02-9304-FAEF17889CD2}" srcOrd="3" destOrd="0" presId="urn:microsoft.com/office/officeart/2005/8/layout/pyramid2"/>
    <dgm:cxn modelId="{241A1BD9-AFCF-4F63-895E-0FD08867F924}" type="presParOf" srcId="{9CEC7C0E-65DC-4B7C-B0B2-E3A95FC963F7}" destId="{B11A149A-1BDE-4D04-B27E-1C45D4569345}" srcOrd="4" destOrd="0" presId="urn:microsoft.com/office/officeart/2005/8/layout/pyramid2"/>
    <dgm:cxn modelId="{FA0ED793-FF76-43C0-AB87-BDC7BE78D569}" type="presParOf" srcId="{9CEC7C0E-65DC-4B7C-B0B2-E3A95FC963F7}" destId="{6D6EDE5E-52FC-48F2-99ED-3BCC2ADDD47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862A8C-0F9E-4E47-9F10-4A3CDF40D1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0BC3371-2BE9-493C-8319-05DBDB299CC8}">
      <dgm:prSet phldrT="[Text]" custT="1"/>
      <dgm:spPr/>
      <dgm:t>
        <a:bodyPr/>
        <a:lstStyle/>
        <a:p>
          <a:r>
            <a:rPr lang="cs-CZ" sz="3200" dirty="0"/>
            <a:t>Interní audity</a:t>
          </a:r>
        </a:p>
      </dgm:t>
    </dgm:pt>
    <dgm:pt modelId="{C20978D1-D0DD-4313-ABE4-A46FCC532A40}" type="parTrans" cxnId="{29DF3504-91CC-4A67-BC5A-0B196F4ADCC5}">
      <dgm:prSet/>
      <dgm:spPr/>
      <dgm:t>
        <a:bodyPr/>
        <a:lstStyle/>
        <a:p>
          <a:endParaRPr lang="cs-CZ"/>
        </a:p>
      </dgm:t>
    </dgm:pt>
    <dgm:pt modelId="{346310B6-888C-45E7-AA9A-CE761D446983}" type="sibTrans" cxnId="{29DF3504-91CC-4A67-BC5A-0B196F4ADCC5}">
      <dgm:prSet/>
      <dgm:spPr/>
      <dgm:t>
        <a:bodyPr/>
        <a:lstStyle/>
        <a:p>
          <a:endParaRPr lang="cs-CZ"/>
        </a:p>
      </dgm:t>
    </dgm:pt>
    <dgm:pt modelId="{18957F60-2A8C-4803-8984-8036711C3535}">
      <dgm:prSet phldrT="[Text]" custT="1"/>
      <dgm:spPr/>
      <dgm:t>
        <a:bodyPr/>
        <a:lstStyle/>
        <a:p>
          <a:r>
            <a:rPr lang="cs-CZ" sz="2000" dirty="0"/>
            <a:t>Dodavatelské audity</a:t>
          </a:r>
        </a:p>
      </dgm:t>
    </dgm:pt>
    <dgm:pt modelId="{35DF18C1-B461-4E7C-80F6-C668A154CFDC}" type="parTrans" cxnId="{2501D12E-4ED4-448C-B450-DE0DAA9AC89F}">
      <dgm:prSet/>
      <dgm:spPr/>
      <dgm:t>
        <a:bodyPr/>
        <a:lstStyle/>
        <a:p>
          <a:endParaRPr lang="cs-CZ"/>
        </a:p>
      </dgm:t>
    </dgm:pt>
    <dgm:pt modelId="{358A180E-A82A-413D-BB85-99F864D5E3B3}" type="sibTrans" cxnId="{2501D12E-4ED4-448C-B450-DE0DAA9AC89F}">
      <dgm:prSet/>
      <dgm:spPr/>
      <dgm:t>
        <a:bodyPr/>
        <a:lstStyle/>
        <a:p>
          <a:endParaRPr lang="cs-CZ"/>
        </a:p>
      </dgm:t>
    </dgm:pt>
    <dgm:pt modelId="{17728096-228E-4F66-BF7D-B19CC999D6B1}">
      <dgm:prSet phldrT="[Text]" custT="1"/>
      <dgm:spPr/>
      <dgm:t>
        <a:bodyPr/>
        <a:lstStyle/>
        <a:p>
          <a:r>
            <a:rPr lang="cs-CZ" sz="2000" dirty="0"/>
            <a:t>Audity třetí stranou</a:t>
          </a:r>
        </a:p>
      </dgm:t>
    </dgm:pt>
    <dgm:pt modelId="{3CEBE899-088C-4630-8EBD-63B7ECE8AE49}" type="parTrans" cxnId="{D0206255-1C22-4CF3-B328-7287E5A31996}">
      <dgm:prSet/>
      <dgm:spPr/>
      <dgm:t>
        <a:bodyPr/>
        <a:lstStyle/>
        <a:p>
          <a:endParaRPr lang="cs-CZ"/>
        </a:p>
      </dgm:t>
    </dgm:pt>
    <dgm:pt modelId="{60FBF97F-8E0B-4432-9704-03D694E5C168}" type="sibTrans" cxnId="{D0206255-1C22-4CF3-B328-7287E5A31996}">
      <dgm:prSet/>
      <dgm:spPr/>
      <dgm:t>
        <a:bodyPr/>
        <a:lstStyle/>
        <a:p>
          <a:endParaRPr lang="cs-CZ"/>
        </a:p>
      </dgm:t>
    </dgm:pt>
    <dgm:pt modelId="{0F5E91C7-8C0F-4244-99BE-0FA3E2AF7763}" type="pres">
      <dgm:prSet presAssocID="{10862A8C-0F9E-4E47-9F10-4A3CDF40D1B4}" presName="arrowDiagram" presStyleCnt="0">
        <dgm:presLayoutVars>
          <dgm:chMax val="5"/>
          <dgm:dir/>
          <dgm:resizeHandles val="exact"/>
        </dgm:presLayoutVars>
      </dgm:prSet>
      <dgm:spPr/>
    </dgm:pt>
    <dgm:pt modelId="{9CB58BBD-FC45-4135-AF75-778232BE5AD9}" type="pres">
      <dgm:prSet presAssocID="{10862A8C-0F9E-4E47-9F10-4A3CDF40D1B4}" presName="arrow" presStyleLbl="bgShp" presStyleIdx="0" presStyleCnt="1" custScaleX="100000" custScaleY="134940" custLinFactNeighborX="304" custLinFactNeighborY="-24126"/>
      <dgm:spPr>
        <a:solidFill>
          <a:srgbClr val="FF9933"/>
        </a:solidFill>
      </dgm:spPr>
    </dgm:pt>
    <dgm:pt modelId="{F0B5E96C-2183-4DFC-A399-87F2EB785C82}" type="pres">
      <dgm:prSet presAssocID="{10862A8C-0F9E-4E47-9F10-4A3CDF40D1B4}" presName="arrowDiagram3" presStyleCnt="0"/>
      <dgm:spPr/>
    </dgm:pt>
    <dgm:pt modelId="{9C1BA50A-AB38-4DF2-939B-3ACD37F42A47}" type="pres">
      <dgm:prSet presAssocID="{80BC3371-2BE9-493C-8319-05DBDB299CC8}" presName="bullet3a" presStyleLbl="node1" presStyleIdx="0" presStyleCnt="3" custLinFactX="88168" custLinFactY="-53185" custLinFactNeighborX="100000" custLinFactNeighborY="-100000"/>
      <dgm:spPr>
        <a:solidFill>
          <a:srgbClr val="00B0F0"/>
        </a:solidFill>
      </dgm:spPr>
    </dgm:pt>
    <dgm:pt modelId="{A8CC4755-0B55-45D3-821F-5468AD5B94F2}" type="pres">
      <dgm:prSet presAssocID="{80BC3371-2BE9-493C-8319-05DBDB299CC8}" presName="textBox3a" presStyleLbl="revTx" presStyleIdx="0" presStyleCnt="3" custScaleX="240796" custScaleY="45014" custLinFactX="1403" custLinFactNeighborX="100000" custLinFactNeighborY="-67498">
        <dgm:presLayoutVars>
          <dgm:bulletEnabled val="1"/>
        </dgm:presLayoutVars>
      </dgm:prSet>
      <dgm:spPr/>
    </dgm:pt>
    <dgm:pt modelId="{6C203046-A418-40DC-A548-041FCBACB6B7}" type="pres">
      <dgm:prSet presAssocID="{18957F60-2A8C-4803-8984-8036711C3535}" presName="bullet3b" presStyleLbl="node1" presStyleIdx="1" presStyleCnt="3" custLinFactY="-11929" custLinFactNeighborX="24116" custLinFactNeighborY="-100000"/>
      <dgm:spPr>
        <a:solidFill>
          <a:srgbClr val="00B0F0"/>
        </a:solidFill>
      </dgm:spPr>
    </dgm:pt>
    <dgm:pt modelId="{881E523C-4541-4F89-9547-85D19B5CDE19}" type="pres">
      <dgm:prSet presAssocID="{18957F60-2A8C-4803-8984-8036711C3535}" presName="textBox3b" presStyleLbl="revTx" presStyleIdx="1" presStyleCnt="3" custScaleX="189458" custScaleY="19027" custLinFactNeighborX="63108" custLinFactNeighborY="-62907">
        <dgm:presLayoutVars>
          <dgm:bulletEnabled val="1"/>
        </dgm:presLayoutVars>
      </dgm:prSet>
      <dgm:spPr/>
    </dgm:pt>
    <dgm:pt modelId="{3B7DE61D-ABA6-4CE5-B0D9-1017C1C600BF}" type="pres">
      <dgm:prSet presAssocID="{17728096-228E-4F66-BF7D-B19CC999D6B1}" presName="bullet3c" presStyleLbl="node1" presStyleIdx="2" presStyleCnt="3" custLinFactY="-31188" custLinFactNeighborX="-15456" custLinFactNeighborY="-100000"/>
      <dgm:spPr>
        <a:solidFill>
          <a:srgbClr val="00B0F0"/>
        </a:solidFill>
      </dgm:spPr>
    </dgm:pt>
    <dgm:pt modelId="{6F14C32E-274D-4CEE-A052-28E97C4E501F}" type="pres">
      <dgm:prSet presAssocID="{17728096-228E-4F66-BF7D-B19CC999D6B1}" presName="textBox3c" presStyleLbl="revTx" presStyleIdx="2" presStyleCnt="3" custScaleX="112200" custScaleY="28910" custLinFactNeighborX="8026" custLinFactNeighborY="-67366">
        <dgm:presLayoutVars>
          <dgm:bulletEnabled val="1"/>
        </dgm:presLayoutVars>
      </dgm:prSet>
      <dgm:spPr/>
    </dgm:pt>
  </dgm:ptLst>
  <dgm:cxnLst>
    <dgm:cxn modelId="{29DF3504-91CC-4A67-BC5A-0B196F4ADCC5}" srcId="{10862A8C-0F9E-4E47-9F10-4A3CDF40D1B4}" destId="{80BC3371-2BE9-493C-8319-05DBDB299CC8}" srcOrd="0" destOrd="0" parTransId="{C20978D1-D0DD-4313-ABE4-A46FCC532A40}" sibTransId="{346310B6-888C-45E7-AA9A-CE761D446983}"/>
    <dgm:cxn modelId="{2567DA10-F827-4675-BB63-13D2E99553A0}" type="presOf" srcId="{80BC3371-2BE9-493C-8319-05DBDB299CC8}" destId="{A8CC4755-0B55-45D3-821F-5468AD5B94F2}" srcOrd="0" destOrd="0" presId="urn:microsoft.com/office/officeart/2005/8/layout/arrow2"/>
    <dgm:cxn modelId="{2501D12E-4ED4-448C-B450-DE0DAA9AC89F}" srcId="{10862A8C-0F9E-4E47-9F10-4A3CDF40D1B4}" destId="{18957F60-2A8C-4803-8984-8036711C3535}" srcOrd="1" destOrd="0" parTransId="{35DF18C1-B461-4E7C-80F6-C668A154CFDC}" sibTransId="{358A180E-A82A-413D-BB85-99F864D5E3B3}"/>
    <dgm:cxn modelId="{2F84F745-122A-467F-8BE6-7F8C3EEBF519}" type="presOf" srcId="{18957F60-2A8C-4803-8984-8036711C3535}" destId="{881E523C-4541-4F89-9547-85D19B5CDE19}" srcOrd="0" destOrd="0" presId="urn:microsoft.com/office/officeart/2005/8/layout/arrow2"/>
    <dgm:cxn modelId="{D0206255-1C22-4CF3-B328-7287E5A31996}" srcId="{10862A8C-0F9E-4E47-9F10-4A3CDF40D1B4}" destId="{17728096-228E-4F66-BF7D-B19CC999D6B1}" srcOrd="2" destOrd="0" parTransId="{3CEBE899-088C-4630-8EBD-63B7ECE8AE49}" sibTransId="{60FBF97F-8E0B-4432-9704-03D694E5C168}"/>
    <dgm:cxn modelId="{66C9E4A0-BBA7-4F24-870B-AE77A9BF522C}" type="presOf" srcId="{10862A8C-0F9E-4E47-9F10-4A3CDF40D1B4}" destId="{0F5E91C7-8C0F-4244-99BE-0FA3E2AF7763}" srcOrd="0" destOrd="0" presId="urn:microsoft.com/office/officeart/2005/8/layout/arrow2"/>
    <dgm:cxn modelId="{A1C7FBBB-728B-45ED-A611-42B05C6D67E6}" type="presOf" srcId="{17728096-228E-4F66-BF7D-B19CC999D6B1}" destId="{6F14C32E-274D-4CEE-A052-28E97C4E501F}" srcOrd="0" destOrd="0" presId="urn:microsoft.com/office/officeart/2005/8/layout/arrow2"/>
    <dgm:cxn modelId="{FE46D190-CFF1-45B7-8E66-A696A3486E45}" type="presParOf" srcId="{0F5E91C7-8C0F-4244-99BE-0FA3E2AF7763}" destId="{9CB58BBD-FC45-4135-AF75-778232BE5AD9}" srcOrd="0" destOrd="0" presId="urn:microsoft.com/office/officeart/2005/8/layout/arrow2"/>
    <dgm:cxn modelId="{5177AE4C-F34E-4AC5-A15D-62503D115F9B}" type="presParOf" srcId="{0F5E91C7-8C0F-4244-99BE-0FA3E2AF7763}" destId="{F0B5E96C-2183-4DFC-A399-87F2EB785C82}" srcOrd="1" destOrd="0" presId="urn:microsoft.com/office/officeart/2005/8/layout/arrow2"/>
    <dgm:cxn modelId="{21FC0B5F-85CD-4E7F-9535-E3E050AE811D}" type="presParOf" srcId="{F0B5E96C-2183-4DFC-A399-87F2EB785C82}" destId="{9C1BA50A-AB38-4DF2-939B-3ACD37F42A47}" srcOrd="0" destOrd="0" presId="urn:microsoft.com/office/officeart/2005/8/layout/arrow2"/>
    <dgm:cxn modelId="{BBA2F62E-42FF-46E7-B37A-F688EC7E719B}" type="presParOf" srcId="{F0B5E96C-2183-4DFC-A399-87F2EB785C82}" destId="{A8CC4755-0B55-45D3-821F-5468AD5B94F2}" srcOrd="1" destOrd="0" presId="urn:microsoft.com/office/officeart/2005/8/layout/arrow2"/>
    <dgm:cxn modelId="{DA79F3B7-8B12-4362-A5E4-95B3895C5411}" type="presParOf" srcId="{F0B5E96C-2183-4DFC-A399-87F2EB785C82}" destId="{6C203046-A418-40DC-A548-041FCBACB6B7}" srcOrd="2" destOrd="0" presId="urn:microsoft.com/office/officeart/2005/8/layout/arrow2"/>
    <dgm:cxn modelId="{1860470A-CDA1-4F59-A014-AA82E9F3CD45}" type="presParOf" srcId="{F0B5E96C-2183-4DFC-A399-87F2EB785C82}" destId="{881E523C-4541-4F89-9547-85D19B5CDE19}" srcOrd="3" destOrd="0" presId="urn:microsoft.com/office/officeart/2005/8/layout/arrow2"/>
    <dgm:cxn modelId="{A6ACC964-3AB4-48ED-90EB-C8FF7B7AC041}" type="presParOf" srcId="{F0B5E96C-2183-4DFC-A399-87F2EB785C82}" destId="{3B7DE61D-ABA6-4CE5-B0D9-1017C1C600BF}" srcOrd="4" destOrd="0" presId="urn:microsoft.com/office/officeart/2005/8/layout/arrow2"/>
    <dgm:cxn modelId="{4BB1C040-0CE8-4E1C-A5B6-E416C7EEF17B}" type="presParOf" srcId="{F0B5E96C-2183-4DFC-A399-87F2EB785C82}" destId="{6F14C32E-274D-4CEE-A052-28E97C4E501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ED0F-A03E-4CFC-9E4C-CA54AF1D220C}">
      <dsp:nvSpPr>
        <dsp:cNvPr id="0" name=""/>
        <dsp:cNvSpPr/>
      </dsp:nvSpPr>
      <dsp:spPr>
        <a:xfrm>
          <a:off x="0" y="1605167"/>
          <a:ext cx="1972284" cy="947215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cap="all" baseline="0" dirty="0">
              <a:solidFill>
                <a:schemeClr val="tx1"/>
              </a:solidFill>
              <a:latin typeface="Berlin Sans FB Demi" pitchFamily="34" charset="0"/>
            </a:rPr>
            <a:t>Kvalita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cap="all" baseline="0" dirty="0">
              <a:solidFill>
                <a:schemeClr val="tx1"/>
              </a:solidFill>
              <a:latin typeface="Berlin Sans FB Demi" pitchFamily="34" charset="0"/>
            </a:rPr>
            <a:t>produktu</a:t>
          </a:r>
        </a:p>
      </dsp:txBody>
      <dsp:txXfrm>
        <a:off x="27743" y="1632910"/>
        <a:ext cx="1916798" cy="891729"/>
      </dsp:txXfrm>
    </dsp:sp>
    <dsp:sp modelId="{4501C08B-6F33-4F0D-BC8E-CB44ACF3E5F3}">
      <dsp:nvSpPr>
        <dsp:cNvPr id="0" name=""/>
        <dsp:cNvSpPr/>
      </dsp:nvSpPr>
      <dsp:spPr>
        <a:xfrm rot="18014622">
          <a:off x="1685323" y="1568592"/>
          <a:ext cx="1156352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1156352" y="107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34591" y="1550384"/>
        <a:ext cx="57817" cy="57817"/>
      </dsp:txXfrm>
    </dsp:sp>
    <dsp:sp modelId="{94828322-0762-4636-BC24-F0661689308D}">
      <dsp:nvSpPr>
        <dsp:cNvPr id="0" name=""/>
        <dsp:cNvSpPr/>
      </dsp:nvSpPr>
      <dsp:spPr>
        <a:xfrm>
          <a:off x="2554715" y="709331"/>
          <a:ext cx="1749670" cy="74096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Ekonomické složky</a:t>
          </a:r>
        </a:p>
      </dsp:txBody>
      <dsp:txXfrm>
        <a:off x="2576417" y="731033"/>
        <a:ext cx="1706266" cy="697557"/>
      </dsp:txXfrm>
    </dsp:sp>
    <dsp:sp modelId="{C7CFB7C7-4FD1-416F-80D0-6528BECD1EA0}">
      <dsp:nvSpPr>
        <dsp:cNvPr id="0" name=""/>
        <dsp:cNvSpPr/>
      </dsp:nvSpPr>
      <dsp:spPr>
        <a:xfrm rot="20711429">
          <a:off x="1965753" y="2017818"/>
          <a:ext cx="393221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393221" y="107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52533" y="2018689"/>
        <a:ext cx="19661" cy="19661"/>
      </dsp:txXfrm>
    </dsp:sp>
    <dsp:sp modelId="{CF77F393-20C6-405C-BF6E-290048C56D2F}">
      <dsp:nvSpPr>
        <dsp:cNvPr id="0" name=""/>
        <dsp:cNvSpPr/>
      </dsp:nvSpPr>
      <dsp:spPr>
        <a:xfrm>
          <a:off x="2352443" y="1594483"/>
          <a:ext cx="1603163" cy="767562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b="1" kern="1200" cap="all" baseline="0" dirty="0" err="1">
              <a:solidFill>
                <a:schemeClr val="tx1"/>
              </a:solidFill>
            </a:rPr>
            <a:t>UžitNé</a:t>
          </a:r>
          <a:r>
            <a:rPr lang="cs-CZ" sz="1800" b="1" kern="1200" cap="all" baseline="0" dirty="0">
              <a:solidFill>
                <a:schemeClr val="tx1"/>
              </a:solidFill>
            </a:rPr>
            <a:t>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b="1" kern="1200" cap="all" baseline="0" dirty="0">
              <a:solidFill>
                <a:schemeClr val="tx1"/>
              </a:solidFill>
            </a:rPr>
            <a:t>vlastnosti</a:t>
          </a:r>
        </a:p>
      </dsp:txBody>
      <dsp:txXfrm>
        <a:off x="2374924" y="1616964"/>
        <a:ext cx="1558201" cy="722600"/>
      </dsp:txXfrm>
    </dsp:sp>
    <dsp:sp modelId="{757EF603-674B-4AEA-BEC6-C6480FD18B27}">
      <dsp:nvSpPr>
        <dsp:cNvPr id="0" name=""/>
        <dsp:cNvSpPr/>
      </dsp:nvSpPr>
      <dsp:spPr>
        <a:xfrm rot="19258124">
          <a:off x="3874600" y="1739007"/>
          <a:ext cx="725872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725872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19389" y="1731561"/>
        <a:ext cx="36293" cy="36293"/>
      </dsp:txXfrm>
    </dsp:sp>
    <dsp:sp modelId="{3D669AAD-BF39-4E1E-BB0D-A024638772D5}">
      <dsp:nvSpPr>
        <dsp:cNvPr id="0" name=""/>
        <dsp:cNvSpPr/>
      </dsp:nvSpPr>
      <dsp:spPr>
        <a:xfrm>
          <a:off x="4519466" y="1174133"/>
          <a:ext cx="2491406" cy="694035"/>
        </a:xfrm>
        <a:prstGeom prst="roundRect">
          <a:avLst>
            <a:gd name="adj" fmla="val 10000"/>
          </a:avLst>
        </a:prstGeom>
        <a:solidFill>
          <a:srgbClr val="F73B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Funkční</a:t>
          </a:r>
        </a:p>
      </dsp:txBody>
      <dsp:txXfrm>
        <a:off x="4539794" y="1194461"/>
        <a:ext cx="2450750" cy="653379"/>
      </dsp:txXfrm>
    </dsp:sp>
    <dsp:sp modelId="{D9B0533E-56EE-4147-9C3F-5176D94BF8FD}">
      <dsp:nvSpPr>
        <dsp:cNvPr id="0" name=""/>
        <dsp:cNvSpPr/>
      </dsp:nvSpPr>
      <dsp:spPr>
        <a:xfrm rot="2126827">
          <a:off x="3906817" y="2120223"/>
          <a:ext cx="526457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526457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56885" y="2117763"/>
        <a:ext cx="26322" cy="26322"/>
      </dsp:txXfrm>
    </dsp:sp>
    <dsp:sp modelId="{CF0DC915-B27C-4839-8110-EDFD484BA4D7}">
      <dsp:nvSpPr>
        <dsp:cNvPr id="0" name=""/>
        <dsp:cNvSpPr/>
      </dsp:nvSpPr>
      <dsp:spPr>
        <a:xfrm>
          <a:off x="4384486" y="1896965"/>
          <a:ext cx="2703005" cy="773239"/>
        </a:xfrm>
        <a:prstGeom prst="roundRect">
          <a:avLst>
            <a:gd name="adj" fmla="val 10000"/>
          </a:avLst>
        </a:prstGeom>
        <a:solidFill>
          <a:srgbClr val="3AF8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Arial Black" pitchFamily="34" charset="0"/>
            </a:rPr>
            <a:t>Bezpečnostní</a:t>
          </a:r>
        </a:p>
      </dsp:txBody>
      <dsp:txXfrm>
        <a:off x="4407133" y="1919612"/>
        <a:ext cx="2657711" cy="727945"/>
      </dsp:txXfrm>
    </dsp:sp>
    <dsp:sp modelId="{AD6B83D0-EA3E-42F3-961C-3B102697CED2}">
      <dsp:nvSpPr>
        <dsp:cNvPr id="0" name=""/>
        <dsp:cNvSpPr/>
      </dsp:nvSpPr>
      <dsp:spPr>
        <a:xfrm rot="5879880">
          <a:off x="3283467" y="2551865"/>
          <a:ext cx="1180082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1180082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844007" y="2533065"/>
        <a:ext cx="59004" cy="59004"/>
      </dsp:txXfrm>
    </dsp:sp>
    <dsp:sp modelId="{8A6B2805-0C73-4AF1-AEBD-04E949965677}">
      <dsp:nvSpPr>
        <dsp:cNvPr id="0" name=""/>
        <dsp:cNvSpPr/>
      </dsp:nvSpPr>
      <dsp:spPr>
        <a:xfrm>
          <a:off x="3791411" y="2731267"/>
          <a:ext cx="2829286" cy="8312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Arial Black" pitchFamily="34" charset="0"/>
            </a:rPr>
            <a:t>Spolehlivostní</a:t>
          </a:r>
        </a:p>
      </dsp:txBody>
      <dsp:txXfrm>
        <a:off x="3815756" y="2755612"/>
        <a:ext cx="2780596" cy="782514"/>
      </dsp:txXfrm>
    </dsp:sp>
    <dsp:sp modelId="{7CA44356-1119-41C2-8974-55BF42F4DA24}">
      <dsp:nvSpPr>
        <dsp:cNvPr id="0" name=""/>
        <dsp:cNvSpPr/>
      </dsp:nvSpPr>
      <dsp:spPr>
        <a:xfrm rot="6038404">
          <a:off x="2748495" y="2969013"/>
          <a:ext cx="2037939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2037939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10800000">
        <a:off x="3716517" y="2928766"/>
        <a:ext cx="101896" cy="101896"/>
      </dsp:txXfrm>
    </dsp:sp>
    <dsp:sp modelId="{C0BCDA1B-B983-4E40-A8AE-349F2E3BDFC4}">
      <dsp:nvSpPr>
        <dsp:cNvPr id="0" name=""/>
        <dsp:cNvSpPr/>
      </dsp:nvSpPr>
      <dsp:spPr>
        <a:xfrm>
          <a:off x="3579324" y="3629652"/>
          <a:ext cx="2303865" cy="703024"/>
        </a:xfrm>
        <a:prstGeom prst="roundRect">
          <a:avLst>
            <a:gd name="adj" fmla="val 10000"/>
          </a:avLst>
        </a:prstGeom>
        <a:solidFill>
          <a:srgbClr val="7030A0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Ergonomické</a:t>
          </a:r>
        </a:p>
      </dsp:txBody>
      <dsp:txXfrm>
        <a:off x="3599915" y="3650243"/>
        <a:ext cx="2262683" cy="661842"/>
      </dsp:txXfrm>
    </dsp:sp>
    <dsp:sp modelId="{32B3D821-1415-45EA-BF68-E824E93B406D}">
      <dsp:nvSpPr>
        <dsp:cNvPr id="0" name=""/>
        <dsp:cNvSpPr/>
      </dsp:nvSpPr>
      <dsp:spPr>
        <a:xfrm rot="6384494">
          <a:off x="2176835" y="3298055"/>
          <a:ext cx="2773956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2773956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3494465" y="3239407"/>
        <a:ext cx="138697" cy="138697"/>
      </dsp:txXfrm>
    </dsp:sp>
    <dsp:sp modelId="{4BD8AC56-0C1F-4D86-B3A5-B77B0E38E340}">
      <dsp:nvSpPr>
        <dsp:cNvPr id="0" name=""/>
        <dsp:cNvSpPr/>
      </dsp:nvSpPr>
      <dsp:spPr>
        <a:xfrm>
          <a:off x="3172021" y="4381951"/>
          <a:ext cx="1796468" cy="514592"/>
        </a:xfrm>
        <a:prstGeom prst="roundRect">
          <a:avLst>
            <a:gd name="adj" fmla="val 10000"/>
          </a:avLst>
        </a:prstGeom>
        <a:solidFill>
          <a:srgbClr val="26A0A6">
            <a:alpha val="5686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Estetické</a:t>
          </a:r>
        </a:p>
      </dsp:txBody>
      <dsp:txXfrm>
        <a:off x="3187093" y="4397023"/>
        <a:ext cx="1766324" cy="48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0A63-5C4E-47C2-8146-143D7DED06E7}">
      <dsp:nvSpPr>
        <dsp:cNvPr id="0" name=""/>
        <dsp:cNvSpPr/>
      </dsp:nvSpPr>
      <dsp:spPr>
        <a:xfrm>
          <a:off x="10024" y="0"/>
          <a:ext cx="3477628" cy="3477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46FE6-0ABF-4692-A43E-0CDDB0DB802A}">
      <dsp:nvSpPr>
        <dsp:cNvPr id="0" name=""/>
        <dsp:cNvSpPr/>
      </dsp:nvSpPr>
      <dsp:spPr>
        <a:xfrm>
          <a:off x="1656175" y="594527"/>
          <a:ext cx="2260458" cy="8558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 - cena</a:t>
          </a:r>
        </a:p>
      </dsp:txBody>
      <dsp:txXfrm>
        <a:off x="1697953" y="636305"/>
        <a:ext cx="2176902" cy="772266"/>
      </dsp:txXfrm>
    </dsp:sp>
    <dsp:sp modelId="{9B4DF849-1277-4848-8AC0-1D8A46D90498}">
      <dsp:nvSpPr>
        <dsp:cNvPr id="0" name=""/>
        <dsp:cNvSpPr/>
      </dsp:nvSpPr>
      <dsp:spPr>
        <a:xfrm>
          <a:off x="1440154" y="1597166"/>
          <a:ext cx="2484401" cy="8558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 – čas dodání</a:t>
          </a:r>
        </a:p>
      </dsp:txBody>
      <dsp:txXfrm>
        <a:off x="1481932" y="1638944"/>
        <a:ext cx="2400845" cy="772266"/>
      </dsp:txXfrm>
    </dsp:sp>
    <dsp:sp modelId="{B11A149A-1BDE-4D04-B27E-1C45D4569345}">
      <dsp:nvSpPr>
        <dsp:cNvPr id="0" name=""/>
        <dsp:cNvSpPr/>
      </dsp:nvSpPr>
      <dsp:spPr>
        <a:xfrm>
          <a:off x="1080131" y="2613533"/>
          <a:ext cx="2938030" cy="7476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Q – </a:t>
          </a:r>
          <a:r>
            <a:rPr lang="cs-CZ" sz="2400" kern="1200"/>
            <a:t>kvalita výrobků</a:t>
          </a:r>
          <a:endParaRPr lang="cs-CZ" sz="2400" kern="1200" dirty="0"/>
        </a:p>
      </dsp:txBody>
      <dsp:txXfrm>
        <a:off x="1116626" y="2650028"/>
        <a:ext cx="2865040" cy="674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58BBD-FC45-4135-AF75-778232BE5AD9}">
      <dsp:nvSpPr>
        <dsp:cNvPr id="0" name=""/>
        <dsp:cNvSpPr/>
      </dsp:nvSpPr>
      <dsp:spPr>
        <a:xfrm>
          <a:off x="70497" y="-23538"/>
          <a:ext cx="5868144" cy="4949045"/>
        </a:xfrm>
        <a:prstGeom prst="swooshArrow">
          <a:avLst>
            <a:gd name="adj1" fmla="val 25000"/>
            <a:gd name="adj2" fmla="val 25000"/>
          </a:avLst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BA50A-AB38-4DF2-939B-3ACD37F42A47}">
      <dsp:nvSpPr>
        <dsp:cNvPr id="0" name=""/>
        <dsp:cNvSpPr/>
      </dsp:nvSpPr>
      <dsp:spPr>
        <a:xfrm>
          <a:off x="1102843" y="2914842"/>
          <a:ext cx="152571" cy="15257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C4755-0B55-45D3-821F-5468AD5B94F2}">
      <dsp:nvSpPr>
        <dsp:cNvPr id="0" name=""/>
        <dsp:cNvSpPr/>
      </dsp:nvSpPr>
      <dsp:spPr>
        <a:xfrm>
          <a:off x="1315962" y="2800819"/>
          <a:ext cx="3292349" cy="47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45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Interní audity</a:t>
          </a:r>
        </a:p>
      </dsp:txBody>
      <dsp:txXfrm>
        <a:off x="1315962" y="2800819"/>
        <a:ext cx="3292349" cy="477118"/>
      </dsp:txXfrm>
    </dsp:sp>
    <dsp:sp modelId="{6C203046-A418-40DC-A548-041FCBACB6B7}">
      <dsp:nvSpPr>
        <dsp:cNvPr id="0" name=""/>
        <dsp:cNvSpPr/>
      </dsp:nvSpPr>
      <dsp:spPr>
        <a:xfrm>
          <a:off x="2229003" y="1843005"/>
          <a:ext cx="275802" cy="2758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E523C-4541-4F89-9547-85D19B5CDE19}">
      <dsp:nvSpPr>
        <dsp:cNvPr id="0" name=""/>
        <dsp:cNvSpPr/>
      </dsp:nvSpPr>
      <dsp:spPr>
        <a:xfrm>
          <a:off x="2559234" y="1842283"/>
          <a:ext cx="2668240" cy="37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4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Dodavatelské audity</a:t>
          </a:r>
        </a:p>
      </dsp:txBody>
      <dsp:txXfrm>
        <a:off x="2559234" y="1842283"/>
        <a:ext cx="2668240" cy="379620"/>
      </dsp:txXfrm>
    </dsp:sp>
    <dsp:sp modelId="{3B7DE61D-ABA6-4CE5-B0D9-1017C1C600BF}">
      <dsp:nvSpPr>
        <dsp:cNvPr id="0" name=""/>
        <dsp:cNvSpPr/>
      </dsp:nvSpPr>
      <dsp:spPr>
        <a:xfrm>
          <a:off x="3723145" y="1044699"/>
          <a:ext cx="381429" cy="38142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C32E-274D-4CEE-A052-28E97C4E501F}">
      <dsp:nvSpPr>
        <dsp:cNvPr id="0" name=""/>
        <dsp:cNvSpPr/>
      </dsp:nvSpPr>
      <dsp:spPr>
        <a:xfrm>
          <a:off x="3999938" y="924694"/>
          <a:ext cx="1580173" cy="73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1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Audity třetí stranou</a:t>
          </a:r>
        </a:p>
      </dsp:txBody>
      <dsp:txXfrm>
        <a:off x="3999938" y="924694"/>
        <a:ext cx="1580173" cy="73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1D33-20F6-4B81-A940-FA8A9E02D30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B58C-F0AA-4568-A704-595C50E13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B58C-F0AA-4568-A704-595C50E139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2017-2020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44DE4-78D2-43A2-97EF-9F3AB9FBB4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81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Referenční výrobek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C0EE-DCDB-4E79-930E-C2C5DA3A2A8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dirty="0"/>
              <a:t> Ing. Jakub Pavliš 2020: Využití optického odměřovacího systému </a:t>
            </a:r>
            <a:r>
              <a:rPr lang="cs-CZ" sz="1800" dirty="0" err="1"/>
              <a:t>Renishaw</a:t>
            </a:r>
            <a:r>
              <a:rPr lang="cs-CZ" sz="1800" dirty="0"/>
              <a:t> pro snímače a komparátory</a:t>
            </a:r>
          </a:p>
          <a:p>
            <a:r>
              <a:rPr lang="cs-CZ" sz="1400" b="1" dirty="0">
                <a:latin typeface="+mn-lt"/>
              </a:rPr>
              <a:t>Délkový snímač s rozlišením 2,5 </a:t>
            </a:r>
            <a:r>
              <a:rPr lang="cs-CZ" sz="1400" b="1" dirty="0" err="1">
                <a:latin typeface="+mn-lt"/>
              </a:rPr>
              <a:t>nm</a:t>
            </a:r>
            <a:r>
              <a:rPr lang="cs-CZ" sz="1400" b="1" dirty="0">
                <a:latin typeface="+mn-lt"/>
              </a:rPr>
              <a:t> a kalibrační nejistotou </a:t>
            </a:r>
            <a:r>
              <a:rPr lang="cs-CZ" sz="1400" b="1" i="1" dirty="0">
                <a:latin typeface="+mn-lt"/>
              </a:rPr>
              <a:t>U</a:t>
            </a:r>
            <a:r>
              <a:rPr lang="cs-CZ" sz="1400" b="1" dirty="0">
                <a:latin typeface="+mn-lt"/>
              </a:rPr>
              <a:t> = 0,039 µm </a:t>
            </a:r>
            <a:r>
              <a:rPr lang="cs-CZ" sz="1400" dirty="0">
                <a:latin typeface="+mn-lt"/>
              </a:rPr>
              <a:t>pro: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400" dirty="0">
                <a:latin typeface="+mn-lt"/>
              </a:rPr>
              <a:t>komparační měření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400" dirty="0">
                <a:latin typeface="+mn-lt"/>
              </a:rPr>
              <a:t>ověřování a kalibraci měřidel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cs-CZ" sz="1400" dirty="0">
              <a:latin typeface="+mn-lt"/>
            </a:endParaRPr>
          </a:p>
          <a:p>
            <a:pPr lvl="1"/>
            <a:r>
              <a:rPr lang="cs-CZ" sz="1400" dirty="0">
                <a:latin typeface="+mn-lt"/>
              </a:rPr>
              <a:t>Velmi přesné měřidlo, které může fungovat jako etalon ve firemních laboratořích</a:t>
            </a:r>
          </a:p>
          <a:p>
            <a:endParaRPr lang="cs-CZ" sz="1400" dirty="0"/>
          </a:p>
          <a:p>
            <a:endParaRPr lang="cs-CZ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/>
              <a:t>Modrá větev: Návrh stolového </a:t>
            </a:r>
            <a:r>
              <a:rPr lang="en-GB" sz="1400" dirty="0">
                <a:latin typeface="+mn-lt"/>
              </a:rPr>
              <a:t>nanokomparátor </a:t>
            </a:r>
            <a:r>
              <a:rPr lang="cs-CZ" sz="1400" dirty="0">
                <a:latin typeface="+mn-lt"/>
              </a:rPr>
              <a:t>s automatickým vymezováním vůle a udržování souososti měření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latin typeface="+mn-lt"/>
              </a:rPr>
              <a:t>Červená větev: </a:t>
            </a:r>
            <a:r>
              <a:rPr lang="cs-CZ" sz="4800" dirty="0"/>
              <a:t>Návrh snímače se zabudovanou jednotkou </a:t>
            </a:r>
            <a:r>
              <a:rPr lang="cs-CZ" sz="4800" dirty="0" err="1"/>
              <a:t>VIONiCplus</a:t>
            </a:r>
            <a:endParaRPr lang="cs-CZ" sz="1400" dirty="0">
              <a:latin typeface="+mn-lt"/>
            </a:endParaRP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Modrá: </a:t>
            </a:r>
          </a:p>
          <a:p>
            <a:r>
              <a:rPr lang="en-GB" sz="1200" dirty="0">
                <a:solidFill>
                  <a:srgbClr val="000000"/>
                </a:solidFill>
                <a:latin typeface="+mn-lt"/>
              </a:rPr>
              <a:t>a)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základna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GB" sz="1200" dirty="0">
                <a:solidFill>
                  <a:srgbClr val="000000"/>
                </a:solidFill>
                <a:latin typeface="+mn-lt"/>
              </a:rPr>
              <a:t>b)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osazený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pohyblivý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stolek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GB" sz="12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sestavení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s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pohybovým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mechanismem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GB" sz="1200" dirty="0">
                <a:solidFill>
                  <a:srgbClr val="000000"/>
                </a:solidFill>
                <a:latin typeface="+mn-lt"/>
              </a:rPr>
              <a:t>d)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kompletní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sestava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bez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ochranného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skla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endParaRPr lang="en-GB" sz="1200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C0EE-DCDB-4E79-930E-C2C5DA3A2A8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5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NÁVRH PROVOZNÍCH MEZÍ PRO DIAGNOSTICKÝ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SYSTÉM OBRÁBĚCÍHO STROJE DESIGN OF OPERATIONAL LIMITS FOR MACHINE TOOL DIAGNOSTIC SYSTEM 	</a:t>
            </a:r>
          </a:p>
          <a:p>
            <a:r>
              <a:rPr lang="cs-CZ" dirty="0"/>
              <a:t>Bc. Vlastimil Hrbáček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C0EE-DCDB-4E79-930E-C2C5DA3A2A8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08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DB58C-F0AA-4568-A704-595C50E139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C38C66-4974-4803-8268-0606068933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510F63-92BD-41B6-BED8-D7D53A70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3538" y="44450"/>
            <a:ext cx="2178050" cy="626268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381750" cy="626268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427AC23-7844-4743-95DE-9D56BDB063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3E5FEA-A71C-4B15-874E-366D9A8690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3980F2-A1FD-42AA-A366-3F28A65233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279900" cy="532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981075"/>
            <a:ext cx="4279900" cy="532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E741BC8-D21D-4747-AE89-9E21D05E70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2659D0-14D2-43C0-A7CE-6D5217B34F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0F9F97-13DD-4953-B8B9-33D9EAEED0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BA1100-72DA-4CAD-A1B2-0A66DB687E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FE13D6B-CB60-42A4-A7C3-91DA9DC131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459788" y="476250"/>
            <a:ext cx="6826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9D4E46-9004-45DC-80A9-E6D86D8815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5076056" y="1628800"/>
            <a:ext cx="3238500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zadí_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10659" y="9513"/>
            <a:ext cx="4931754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Klepněte</a:t>
            </a:r>
            <a:r>
              <a:rPr lang="en-GB" dirty="0"/>
              <a:t> pro </a:t>
            </a:r>
            <a:r>
              <a:rPr lang="en-GB" dirty="0" err="1"/>
              <a:t>úpravu</a:t>
            </a:r>
            <a:r>
              <a:rPr lang="en-GB" dirty="0"/>
              <a:t> </a:t>
            </a:r>
            <a:r>
              <a:rPr lang="en-GB" dirty="0" err="1"/>
              <a:t>formátu</a:t>
            </a:r>
            <a:r>
              <a:rPr lang="en-GB" dirty="0"/>
              <a:t> </a:t>
            </a:r>
            <a:r>
              <a:rPr lang="en-GB" dirty="0" err="1"/>
              <a:t>titulního</a:t>
            </a:r>
            <a:r>
              <a:rPr lang="en-GB" dirty="0"/>
              <a:t> </a:t>
            </a:r>
            <a:r>
              <a:rPr lang="en-GB" dirty="0" err="1"/>
              <a:t>textu</a:t>
            </a:r>
            <a:endParaRPr lang="en-GB" dirty="0"/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12200" cy="532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Klepněte</a:t>
            </a:r>
            <a:r>
              <a:rPr lang="en-GB" dirty="0"/>
              <a:t> pro </a:t>
            </a:r>
            <a:r>
              <a:rPr lang="en-GB" dirty="0" err="1"/>
              <a:t>úpravu</a:t>
            </a:r>
            <a:r>
              <a:rPr lang="en-GB" dirty="0"/>
              <a:t> </a:t>
            </a:r>
            <a:r>
              <a:rPr lang="en-GB" dirty="0" err="1"/>
              <a:t>formátu</a:t>
            </a:r>
            <a:r>
              <a:rPr lang="en-GB" dirty="0"/>
              <a:t> </a:t>
            </a:r>
            <a:r>
              <a:rPr lang="en-GB" dirty="0" err="1"/>
              <a:t>textu</a:t>
            </a:r>
            <a:r>
              <a:rPr lang="en-GB" dirty="0"/>
              <a:t> </a:t>
            </a:r>
            <a:r>
              <a:rPr lang="en-GB" dirty="0" err="1"/>
              <a:t>osnovy</a:t>
            </a:r>
            <a:endParaRPr lang="en-GB" dirty="0"/>
          </a:p>
          <a:p>
            <a:pPr lvl="1"/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2"/>
            <a:r>
              <a:rPr lang="en-GB" dirty="0" err="1"/>
              <a:t>Třetí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3"/>
            <a:r>
              <a:rPr lang="en-GB" dirty="0" err="1"/>
              <a:t>Čtvrtá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osnovy</a:t>
            </a:r>
            <a:endParaRPr lang="en-GB" dirty="0"/>
          </a:p>
          <a:p>
            <a:pPr lvl="4"/>
            <a:r>
              <a:rPr lang="en-GB" dirty="0" err="1"/>
              <a:t>Pátá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osnovy</a:t>
            </a:r>
            <a:endParaRPr lang="en-GB" dirty="0"/>
          </a:p>
          <a:p>
            <a:pPr lvl="4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4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4"/>
            <a:r>
              <a:rPr lang="en-GB" dirty="0" err="1"/>
              <a:t>Osmá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textu</a:t>
            </a:r>
            <a:endParaRPr lang="en-GB" dirty="0"/>
          </a:p>
          <a:p>
            <a:pPr lvl="4"/>
            <a:r>
              <a:rPr lang="en-GB" dirty="0" err="1"/>
              <a:t>Devátá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4F7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79388" y="6524625"/>
            <a:ext cx="878522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Ústav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výrobních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strojů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, </a:t>
            </a: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systémů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 a </a:t>
            </a: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robotiky</a:t>
            </a: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, FSI VUT                                               </a:t>
            </a:r>
            <a:r>
              <a:rPr lang="en-GB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fle Light VUT" pitchFamily="2" charset="2"/>
              </a:rPr>
              <a:t>www.uvssr.fme.vutbr.cz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fle Light VUT" pitchFamily="2" charset="2"/>
            </a:endParaRPr>
          </a:p>
        </p:txBody>
      </p:sp>
      <p:pic>
        <p:nvPicPr>
          <p:cNvPr id="12" name="Picture 1" descr="UVSSR_color_RGB_CZ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4" y="-3047"/>
            <a:ext cx="4149211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>
    <p:plus/>
  </p:transition>
  <p:txStyles>
    <p:titleStyle>
      <a:lvl1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2pPr>
      <a:lvl3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3pPr>
      <a:lvl4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4pPr>
      <a:lvl5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5pPr>
      <a:lvl6pPr marL="4572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6pPr>
      <a:lvl7pPr marL="9144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7pPr>
      <a:lvl8pPr marL="13716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8pPr>
      <a:lvl9pPr marL="18288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9pPr>
    </p:titleStyle>
    <p:bodyStyle>
      <a:lvl1pPr marL="179388" indent="-179388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25500" indent="-28575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1233488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41475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hyperlink" Target="https://www.vutbr.cz/studenti/zav-prace/detail/1169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wmf"/><Relationship Id="rId4" Type="http://schemas.openxmlformats.org/officeDocument/2006/relationships/image" Target="../media/image31.png"/><Relationship Id="rId9" Type="http://schemas.openxmlformats.org/officeDocument/2006/relationships/image" Target="../media/image34.wmf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14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microsoft.com/office/2007/relationships/hdphoto" Target="../media/hdphoto8.wdp"/><Relationship Id="rId10" Type="http://schemas.openxmlformats.org/officeDocument/2006/relationships/image" Target="../media/image51.jpeg"/><Relationship Id="rId4" Type="http://schemas.openxmlformats.org/officeDocument/2006/relationships/image" Target="../media/image47.pn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lkuX6y03E&amp;list=UUtfPB2YqvAYFp5exmoQdlPA&amp;index=11" TargetMode="External"/><Relationship Id="rId7" Type="http://schemas.openxmlformats.org/officeDocument/2006/relationships/hyperlink" Target="https://www.youtube.com/channel/UCtfPB2YqvAYFp5exmoQdlP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vssr.fme.vutbr.cz/" TargetMode="External"/><Relationship Id="rId5" Type="http://schemas.openxmlformats.org/officeDocument/2006/relationships/hyperlink" Target="https://www.fme.vutbr.cz/studenti/programy/program/7266" TargetMode="External"/><Relationship Id="rId4" Type="http://schemas.openxmlformats.org/officeDocument/2006/relationships/hyperlink" Target="https://www.fme.vutbr.cz/studenti/programy/obor/1444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1399"/>
            <a:ext cx="4139953" cy="2759969"/>
          </a:xfrm>
          <a:prstGeom prst="rect">
            <a:avLst/>
          </a:prstGeom>
        </p:spPr>
      </p:pic>
      <p:sp>
        <p:nvSpPr>
          <p:cNvPr id="5" name="Kruhová šipka 4"/>
          <p:cNvSpPr/>
          <p:nvPr/>
        </p:nvSpPr>
        <p:spPr>
          <a:xfrm rot="21197634">
            <a:off x="-1193387" y="960325"/>
            <a:ext cx="10710161" cy="7109410"/>
          </a:xfrm>
          <a:prstGeom prst="circularArrow">
            <a:avLst>
              <a:gd name="adj1" fmla="val 12258"/>
              <a:gd name="adj2" fmla="val 1345997"/>
              <a:gd name="adj3" fmla="val 1751713"/>
              <a:gd name="adj4" fmla="val 12342351"/>
              <a:gd name="adj5" fmla="val 15132"/>
            </a:avLst>
          </a:prstGeom>
          <a:solidFill>
            <a:srgbClr val="66CC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40984746"/>
              </p:ext>
            </p:extLst>
          </p:nvPr>
        </p:nvGraphicFramePr>
        <p:xfrm>
          <a:off x="251520" y="1844824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délník 11"/>
          <p:cNvSpPr/>
          <p:nvPr/>
        </p:nvSpPr>
        <p:spPr>
          <a:xfrm rot="19980000">
            <a:off x="727374" y="2919802"/>
            <a:ext cx="2298960" cy="58066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199148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Naplánovat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537058" y="2271338"/>
            <a:ext cx="2314107" cy="6532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584272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Provést</a:t>
            </a:r>
          </a:p>
        </p:txBody>
      </p:sp>
      <p:sp>
        <p:nvSpPr>
          <p:cNvPr id="14" name="Obdélník 13"/>
          <p:cNvSpPr/>
          <p:nvPr/>
        </p:nvSpPr>
        <p:spPr>
          <a:xfrm rot="2700000">
            <a:off x="5605333" y="2822406"/>
            <a:ext cx="2642456" cy="20719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2921664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Analyzovat</a:t>
            </a:r>
          </a:p>
        </p:txBody>
      </p:sp>
      <p:sp>
        <p:nvSpPr>
          <p:cNvPr id="15" name="Obdélník 14"/>
          <p:cNvSpPr/>
          <p:nvPr/>
        </p:nvSpPr>
        <p:spPr>
          <a:xfrm rot="18840000">
            <a:off x="6133142" y="4377444"/>
            <a:ext cx="2303325" cy="1296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243585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Zrealizovat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88023" y="0"/>
            <a:ext cx="4344897" cy="936491"/>
          </a:xfrm>
          <a:solidFill>
            <a:srgbClr val="004F71"/>
          </a:solidFill>
          <a:ln w="25400">
            <a:solidFill>
              <a:srgbClr val="2C7194"/>
            </a:solidFill>
          </a:ln>
        </p:spPr>
        <p:txBody>
          <a:bodyPr anchor="ctr"/>
          <a:lstStyle/>
          <a:p>
            <a:pPr algn="ctr">
              <a:lnSpc>
                <a:spcPts val="3000"/>
              </a:lnSpc>
              <a:spcAft>
                <a:spcPts val="0"/>
              </a:spcAft>
            </a:pPr>
            <a:br>
              <a:rPr lang="cs-CZ" sz="2000" b="0" dirty="0">
                <a:solidFill>
                  <a:srgbClr val="2663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KVALITY, SPOLEHLIVOSTI </a:t>
            </a:r>
            <a:b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BEZPEČNOSTI</a:t>
            </a:r>
            <a:br>
              <a:rPr lang="cs-CZ" sz="2000" b="0" dirty="0">
                <a:solidFill>
                  <a:srgbClr val="2663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rgbClr val="26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 descr="UVSSR_color_RGB_CZ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4008" cy="9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254425"/>
      </p:ext>
    </p:extLst>
  </p:cSld>
  <p:clrMapOvr>
    <a:masterClrMapping/>
  </p:clrMapOvr>
  <p:transition advClick="0" advTm="9646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6346" y="5805264"/>
            <a:ext cx="8820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>
                <a:solidFill>
                  <a:srgbClr val="800000"/>
                </a:solidFill>
              </a:rPr>
              <a:t>LABORATOŘE METROLOGIE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>
                <a:solidFill>
                  <a:srgbClr val="800000"/>
                </a:solidFill>
              </a:rPr>
              <a:t>LABORATOŘE TECHNICKÉ DIAGNOSTIKY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5616302" y="-29208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cs-CZ" b="1" dirty="0">
              <a:solidFill>
                <a:srgbClr val="004F7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00" y="980728"/>
            <a:ext cx="8750943" cy="4752528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220072" y="13843"/>
            <a:ext cx="3923928" cy="73324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4F71"/>
                </a:solidFill>
              </a:rPr>
              <a:t>Laboratoře oboru</a:t>
            </a:r>
          </a:p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4F71"/>
                </a:solidFill>
              </a:rPr>
              <a:t>KVALITA, SPOLEHLIVOST A BEZPEČNOST</a:t>
            </a:r>
          </a:p>
        </p:txBody>
      </p:sp>
    </p:spTree>
  </p:cSld>
  <p:clrMapOvr>
    <a:masterClrMapping/>
  </p:clrMapOvr>
  <p:transition advClick="0" advTm="6375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35924" y="1108734"/>
            <a:ext cx="8990446" cy="4865933"/>
            <a:chOff x="433896" y="335312"/>
            <a:chExt cx="11734597" cy="648791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577" y="4545304"/>
              <a:ext cx="4879922" cy="2273806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sp>
          <p:nvSpPr>
            <p:cNvPr id="19" name="Obdélník 18"/>
            <p:cNvSpPr/>
            <p:nvPr/>
          </p:nvSpPr>
          <p:spPr>
            <a:xfrm>
              <a:off x="457472" y="5070294"/>
              <a:ext cx="3323066" cy="1600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900" dirty="0">
                  <a:latin typeface="Arial Black" panose="020B0A04020102020204" pitchFamily="34" charset="0"/>
                </a:rPr>
                <a:t>DIAGNOSTIC</a:t>
              </a:r>
              <a:r>
                <a:rPr lang="cs-CZ" sz="900" dirty="0">
                  <a:latin typeface="Arial Black" panose="020B0A04020102020204" pitchFamily="34" charset="0"/>
                </a:rPr>
                <a:t>KÝ</a:t>
              </a:r>
              <a:r>
                <a:rPr lang="en-US" sz="900" dirty="0">
                  <a:latin typeface="Arial Black" panose="020B0A04020102020204" pitchFamily="34" charset="0"/>
                </a:rPr>
                <a:t> SYST</a:t>
              </a:r>
              <a:r>
                <a:rPr lang="cs-CZ" sz="900" dirty="0">
                  <a:latin typeface="Arial Black" panose="020B0A04020102020204" pitchFamily="34" charset="0"/>
                </a:rPr>
                <a:t>ÉM</a:t>
              </a:r>
              <a:endParaRPr lang="en-US" sz="900" dirty="0">
                <a:latin typeface="Arial Black" panose="020B0A04020102020204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900" dirty="0">
                  <a:latin typeface="Arial Black" panose="020B0A04020102020204" pitchFamily="34" charset="0"/>
                </a:rPr>
                <a:t>ANAL</a:t>
              </a:r>
              <a:r>
                <a:rPr lang="cs-CZ" sz="900" dirty="0">
                  <a:latin typeface="Arial Black" panose="020B0A04020102020204" pitchFamily="34" charset="0"/>
                </a:rPr>
                <a:t>ÝZA KVALITY</a:t>
              </a:r>
              <a:r>
                <a:rPr lang="en-US" sz="900" dirty="0">
                  <a:latin typeface="Arial Black" panose="020B0A04020102020204" pitchFamily="34" charset="0"/>
                </a:rPr>
                <a:t> </a:t>
              </a:r>
              <a:br>
                <a:rPr lang="cs-CZ" sz="900" dirty="0">
                  <a:latin typeface="Arial Black" panose="020B0A04020102020204" pitchFamily="34" charset="0"/>
                </a:rPr>
              </a:br>
              <a:r>
                <a:rPr lang="en-US" sz="900" dirty="0">
                  <a:latin typeface="Arial Black" panose="020B0A04020102020204" pitchFamily="34" charset="0"/>
                </a:rPr>
                <a:t>ELE</a:t>
              </a:r>
              <a:r>
                <a:rPr lang="cs-CZ" sz="900">
                  <a:latin typeface="Arial Black" panose="020B0A04020102020204" pitchFamily="34" charset="0"/>
                </a:rPr>
                <a:t>K</a:t>
              </a:r>
              <a:r>
                <a:rPr lang="en-US" sz="900">
                  <a:latin typeface="Arial Black" panose="020B0A04020102020204" pitchFamily="34" charset="0"/>
                </a:rPr>
                <a:t>TRIC</a:t>
              </a:r>
              <a:r>
                <a:rPr lang="cs-CZ" sz="900" dirty="0">
                  <a:latin typeface="Arial Black" panose="020B0A04020102020204" pitchFamily="34" charset="0"/>
                </a:rPr>
                <a:t>KÉ ENERGIE</a:t>
              </a:r>
              <a:endParaRPr lang="en-US" sz="900" dirty="0">
                <a:latin typeface="Arial Black" panose="020B0A04020102020204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900" dirty="0">
                  <a:latin typeface="Arial Black" panose="020B0A04020102020204" pitchFamily="34" charset="0"/>
                </a:rPr>
                <a:t>EXPERT</a:t>
              </a:r>
              <a:r>
                <a:rPr lang="cs-CZ" sz="900" dirty="0">
                  <a:latin typeface="Arial Black" panose="020B0A04020102020204" pitchFamily="34" charset="0"/>
                </a:rPr>
                <a:t>NÍ </a:t>
              </a:r>
              <a:r>
                <a:rPr lang="en-US" sz="900" dirty="0">
                  <a:latin typeface="Arial Black" panose="020B0A04020102020204" pitchFamily="34" charset="0"/>
                </a:rPr>
                <a:t>SYSTEM</a:t>
              </a:r>
              <a:r>
                <a:rPr lang="cs-CZ" sz="900" dirty="0">
                  <a:latin typeface="Arial Black" panose="020B0A04020102020204" pitchFamily="34" charset="0"/>
                </a:rPr>
                <a:t>Y</a:t>
              </a:r>
              <a:endParaRPr lang="en-US" sz="900" dirty="0">
                <a:latin typeface="Arial Black" panose="020B0A04020102020204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900" dirty="0">
                  <a:latin typeface="Arial Black" panose="020B0A04020102020204" pitchFamily="34" charset="0"/>
                </a:rPr>
                <a:t>PROCES </a:t>
              </a:r>
              <a:r>
                <a:rPr lang="cs-CZ" sz="900" dirty="0">
                  <a:latin typeface="Arial Black" panose="020B0A04020102020204" pitchFamily="34" charset="0"/>
                </a:rPr>
                <a:t>DIGITALIZACE</a:t>
              </a:r>
              <a:endParaRPr lang="en-US" sz="900" dirty="0">
                <a:latin typeface="Arial Black" panose="020B0A04020102020204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900" dirty="0">
                  <a:latin typeface="Arial Black" panose="020B0A04020102020204" pitchFamily="34" charset="0"/>
                </a:rPr>
                <a:t>PROCES VISUALIZA</a:t>
              </a:r>
              <a:r>
                <a:rPr lang="cs-CZ" sz="900" dirty="0">
                  <a:latin typeface="Arial Black" panose="020B0A04020102020204" pitchFamily="34" charset="0"/>
                </a:rPr>
                <a:t>CE ÚDRBY</a:t>
              </a:r>
              <a:endParaRPr lang="en-US" sz="900" dirty="0">
                <a:latin typeface="Arial Black" panose="020B0A04020102020204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cs-CZ" sz="900" dirty="0">
                  <a:latin typeface="Arial Black" panose="020B0A04020102020204" pitchFamily="34" charset="0"/>
                </a:rPr>
                <a:t>NOVÉ METODY METROLOGIE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cs-CZ" sz="900" dirty="0">
                  <a:latin typeface="Arial Black" panose="020B0A04020102020204" pitchFamily="34" charset="0"/>
                </a:rPr>
                <a:t>AUTOMATIZACE METROLOGIE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24673" y="335312"/>
              <a:ext cx="8339270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50" dirty="0">
                  <a:solidFill>
                    <a:srgbClr val="E4002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Údržba pro INDUSTRY 4.0</a:t>
              </a:r>
              <a:endParaRPr lang="en-US" sz="4050" dirty="0">
                <a:solidFill>
                  <a:srgbClr val="E400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4" name="Přímá spojnice 23"/>
            <p:cNvCxnSpPr/>
            <p:nvPr/>
          </p:nvCxnSpPr>
          <p:spPr>
            <a:xfrm rot="5400000" flipH="1" flipV="1">
              <a:off x="6189920" y="-4499489"/>
              <a:ext cx="7951" cy="11520000"/>
            </a:xfrm>
            <a:prstGeom prst="line">
              <a:avLst/>
            </a:prstGeom>
            <a:ln w="3175">
              <a:solidFill>
                <a:srgbClr val="004F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bdélník 1"/>
            <p:cNvSpPr/>
            <p:nvPr/>
          </p:nvSpPr>
          <p:spPr>
            <a:xfrm>
              <a:off x="470916" y="1264487"/>
              <a:ext cx="506383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225"/>
                </a:spcBef>
                <a:spcAft>
                  <a:spcPts val="225"/>
                </a:spcAft>
              </a:pPr>
              <a:r>
                <a:rPr lang="cs-CZ" sz="3000" dirty="0">
                  <a:solidFill>
                    <a:srgbClr val="004F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Provozní diagnostika</a:t>
              </a:r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8064" y="1341558"/>
              <a:ext cx="3212014" cy="2924265"/>
            </a:xfrm>
            <a:prstGeom prst="rect">
              <a:avLst/>
            </a:prstGeom>
          </p:spPr>
        </p:pic>
        <p:pic>
          <p:nvPicPr>
            <p:cNvPr id="9" name="Picture 6" descr="SKF Microlog Analyzer A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58760" y="1341558"/>
              <a:ext cx="1995136" cy="1995136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4251988" y="2153006"/>
              <a:ext cx="2496076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cs-CZ" sz="1500" dirty="0"/>
                <a:t>PREVENTIVNÍ ÚDRŽBA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72749" y="3665870"/>
              <a:ext cx="3853341" cy="677108"/>
            </a:xfrm>
            <a:prstGeom prst="rect">
              <a:avLst/>
            </a:prstGeom>
            <a:solidFill>
              <a:srgbClr val="02D4DE"/>
            </a:solidFill>
          </p:spPr>
          <p:txBody>
            <a:bodyPr wrap="square" rtlCol="0">
              <a:spAutoFit/>
            </a:bodyPr>
            <a:lstStyle/>
            <a:p>
              <a:r>
                <a:rPr lang="cs-CZ" sz="1500" b="1" dirty="0"/>
                <a:t>PREDIKTIVNÍ      ÚDRŽBA</a:t>
              </a:r>
            </a:p>
            <a:p>
              <a:r>
                <a:rPr lang="cs-CZ" sz="1200" b="1" dirty="0"/>
                <a:t>Snížení nákladů        na údržbu o 25%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398106" y="5530191"/>
              <a:ext cx="3743005" cy="1231107"/>
            </a:xfrm>
            <a:prstGeom prst="rect">
              <a:avLst/>
            </a:prstGeom>
            <a:solidFill>
              <a:srgbClr val="08EC2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PROAKTIVNÍ ÚDRŽBA</a:t>
              </a:r>
            </a:p>
            <a:p>
              <a:pPr algn="ctr"/>
              <a:r>
                <a:rPr lang="cs-CZ" b="1" dirty="0"/>
                <a:t>Snížení nákladů na údržbu o 70%</a:t>
              </a:r>
            </a:p>
          </p:txBody>
        </p:sp>
        <p:pic>
          <p:nvPicPr>
            <p:cNvPr id="14" name="Picture 42" descr="http://www.cztech.cz/images/stroje/sp-35-cnc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74" y="1912666"/>
              <a:ext cx="3103429" cy="1512922"/>
            </a:xfrm>
            <a:prstGeom prst="rect">
              <a:avLst/>
            </a:prstGeom>
            <a:noFill/>
          </p:spPr>
        </p:pic>
        <p:sp>
          <p:nvSpPr>
            <p:cNvPr id="7" name="Obdélník 6"/>
            <p:cNvSpPr/>
            <p:nvPr/>
          </p:nvSpPr>
          <p:spPr>
            <a:xfrm>
              <a:off x="4626090" y="3292713"/>
              <a:ext cx="2610476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cs-CZ" sz="1500" dirty="0" err="1">
                  <a:latin typeface="Bernard MT Condensed" panose="02050806060905020404" pitchFamily="18" charset="0"/>
                </a:rPr>
                <a:t>Termodiagnostika</a:t>
              </a:r>
              <a:endParaRPr lang="cs-CZ" sz="1500" dirty="0">
                <a:latin typeface="Bernard MT Condensed" panose="02050806060905020404" pitchFamily="18" charset="0"/>
              </a:endParaRPr>
            </a:p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cs-CZ" sz="1500" dirty="0" err="1">
                  <a:latin typeface="Bernard MT Condensed" panose="02050806060905020404" pitchFamily="18" charset="0"/>
                </a:rPr>
                <a:t>Tribodiagnostika</a:t>
              </a:r>
              <a:endParaRPr lang="cs-CZ" sz="1500" dirty="0">
                <a:latin typeface="Bernard MT Condensed" panose="02050806060905020404" pitchFamily="18" charset="0"/>
              </a:endParaRPr>
            </a:p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cs-CZ" sz="1500" dirty="0" err="1">
                  <a:latin typeface="Bernard MT Condensed" panose="02050806060905020404" pitchFamily="18" charset="0"/>
                </a:rPr>
                <a:t>Elektrodiagnostika</a:t>
              </a:r>
              <a:endParaRPr lang="cs-CZ" sz="1500" dirty="0">
                <a:latin typeface="Bernard MT Condensed" panose="02050806060905020404" pitchFamily="18" charset="0"/>
              </a:endParaRPr>
            </a:p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cs-CZ" sz="1500" dirty="0" err="1">
                  <a:latin typeface="Bernard MT Condensed" panose="02050806060905020404" pitchFamily="18" charset="0"/>
                </a:rPr>
                <a:t>Vibrodiagnostika</a:t>
              </a:r>
              <a:endParaRPr lang="cs-CZ" sz="1500" dirty="0">
                <a:latin typeface="Bernard MT Condensed" panose="02050806060905020404" pitchFamily="18" charset="0"/>
              </a:endParaRPr>
            </a:p>
          </p:txBody>
        </p:sp>
        <p:sp>
          <p:nvSpPr>
            <p:cNvPr id="8" name="Zahnutá šipka doprava 7"/>
            <p:cNvSpPr/>
            <p:nvPr/>
          </p:nvSpPr>
          <p:spPr>
            <a:xfrm>
              <a:off x="2716065" y="2179865"/>
              <a:ext cx="1564491" cy="3977957"/>
            </a:xfrm>
            <a:prstGeom prst="curvedRightArrow">
              <a:avLst>
                <a:gd name="adj1" fmla="val 17529"/>
                <a:gd name="adj2" fmla="val 42776"/>
                <a:gd name="adj3" fmla="val 3534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7" name="Picture 4" descr="http://www.ghvtrading.cz/data/imgs/2713b-ti95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421642">
              <a:off x="7637673" y="3061719"/>
              <a:ext cx="880175" cy="198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464" y="4545304"/>
              <a:ext cx="3956029" cy="227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http://www.ghvtrading.cz/data/imgs/3774b-ca-6526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34937">
              <a:off x="10369839" y="2859974"/>
              <a:ext cx="1091508" cy="19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1"/>
          <p:cNvSpPr txBox="1">
            <a:spLocks noChangeArrowheads="1"/>
          </p:cNvSpPr>
          <p:nvPr/>
        </p:nvSpPr>
        <p:spPr bwMode="auto">
          <a:xfrm>
            <a:off x="5165557" y="15658"/>
            <a:ext cx="3960813" cy="73324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4F71"/>
                </a:solidFill>
              </a:rPr>
              <a:t>Perspektivní vědecké úkoly oboru</a:t>
            </a:r>
          </a:p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4F71"/>
                </a:solidFill>
              </a:rPr>
              <a:t>KVALITA, SPOLEHLIVOST A BEZPEČNOST</a:t>
            </a:r>
          </a:p>
        </p:txBody>
      </p:sp>
    </p:spTree>
    <p:extLst>
      <p:ext uri="{BB962C8B-B14F-4D97-AF65-F5344CB8AC3E}">
        <p14:creationId xmlns:p14="http://schemas.microsoft.com/office/powerpoint/2010/main" val="3919036568"/>
      </p:ext>
    </p:extLst>
  </p:cSld>
  <p:clrMapOvr>
    <a:masterClrMapping/>
  </p:clrMapOvr>
  <p:transition advClick="0" advTm="15000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6619">
            <a:off x="6243601" y="3825023"/>
            <a:ext cx="2832809" cy="22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234" y="1422709"/>
            <a:ext cx="2239767" cy="260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1042" y="1899562"/>
            <a:ext cx="2422051" cy="17090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951" y="1535028"/>
            <a:ext cx="2567407" cy="23925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29"/>
          <a:stretch/>
        </p:blipFill>
        <p:spPr bwMode="auto">
          <a:xfrm>
            <a:off x="1860146" y="4026888"/>
            <a:ext cx="2213900" cy="192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14"/>
          <a:stretch/>
        </p:blipFill>
        <p:spPr bwMode="auto">
          <a:xfrm>
            <a:off x="3959695" y="3917039"/>
            <a:ext cx="2250346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0058">
            <a:off x="4626810" y="1535028"/>
            <a:ext cx="2590000" cy="21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471" y="917242"/>
            <a:ext cx="8613058" cy="62580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s-CZ" sz="2000" dirty="0"/>
              <a:t>Ing. Matouš </a:t>
            </a:r>
            <a:r>
              <a:rPr lang="cs-CZ" sz="2000" dirty="0" err="1"/>
              <a:t>Bowyer</a:t>
            </a:r>
            <a:r>
              <a:rPr lang="cs-CZ" sz="2000" dirty="0"/>
              <a:t> 2019: </a:t>
            </a:r>
            <a:r>
              <a:rPr lang="cs-CZ" sz="2000" u="sng" dirty="0" err="1">
                <a:latin typeface="Open Sans" panose="020B0606030504020204"/>
                <a:hlinkClick r:id="rId12" tooltip="Detail závěrečné prá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Multiparametrická</a:t>
            </a:r>
            <a:r>
              <a:rPr lang="cs-CZ" sz="2000" u="sng" dirty="0">
                <a:latin typeface="Open Sans" panose="020B0606030504020204"/>
                <a:hlinkClick r:id="rId12" tooltip="Detail závěrečné prá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diagnostika vysokootáčkového stroje</a:t>
            </a:r>
            <a:endParaRPr lang="cs-CZ" sz="2000" dirty="0"/>
          </a:p>
        </p:txBody>
      </p:sp>
      <p:pic>
        <p:nvPicPr>
          <p:cNvPr id="12" name="Zástupný symbol pro obsah 3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37" y="4316527"/>
            <a:ext cx="1290071" cy="149934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18BED31-2AF1-4FD9-98CC-267B728E5763}"/>
              </a:ext>
            </a:extLst>
          </p:cNvPr>
          <p:cNvSpPr txBox="1"/>
          <p:nvPr/>
        </p:nvSpPr>
        <p:spPr bwMode="auto">
          <a:xfrm>
            <a:off x="5220072" y="192146"/>
            <a:ext cx="3836136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1800" dirty="0"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 tématu závěrečných prací</a:t>
            </a:r>
          </a:p>
        </p:txBody>
      </p:sp>
    </p:spTree>
    <p:extLst>
      <p:ext uri="{BB962C8B-B14F-4D97-AF65-F5344CB8AC3E}">
        <p14:creationId xmlns:p14="http://schemas.microsoft.com/office/powerpoint/2010/main" val="4071950952"/>
      </p:ext>
    </p:extLst>
  </p:cSld>
  <p:clrMapOvr>
    <a:masterClrMapping/>
  </p:clrMapOvr>
  <p:transition advClick="0" advTm="15000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185" y="906882"/>
            <a:ext cx="8988815" cy="76879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s-CZ" sz="2000" dirty="0"/>
              <a:t> Ing. Jakub Pavliš 2020: Využití optického odměřovacího systému </a:t>
            </a:r>
            <a:r>
              <a:rPr lang="cs-CZ" sz="2000" dirty="0" err="1"/>
              <a:t>Renishaw</a:t>
            </a:r>
            <a:r>
              <a:rPr lang="cs-CZ" sz="2000" dirty="0"/>
              <a:t> pro snímače a komparátory</a:t>
            </a:r>
            <a:br>
              <a:rPr lang="cs-CZ" sz="1000" b="0" i="0" dirty="0">
                <a:solidFill>
                  <a:srgbClr val="000000"/>
                </a:solidFill>
                <a:effectLst/>
                <a:latin typeface="Vafle"/>
              </a:rPr>
            </a:br>
            <a:endParaRPr lang="cs-CZ" sz="2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08BF935-90EB-40D9-95E8-FB8FF8D23C67}"/>
              </a:ext>
            </a:extLst>
          </p:cNvPr>
          <p:cNvSpPr txBox="1"/>
          <p:nvPr/>
        </p:nvSpPr>
        <p:spPr bwMode="auto">
          <a:xfrm>
            <a:off x="5381050" y="189888"/>
            <a:ext cx="372606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1800" dirty="0"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 tématu závěrečných prací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67AEF36B-0C5B-49E4-A4F0-E7B8C5D87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362" y="1569590"/>
            <a:ext cx="1776971" cy="135511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E55CD74-C5AC-4659-A0C2-18821B7EB8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8323" y="1641693"/>
            <a:ext cx="1800000" cy="121090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75E05230-1209-40A3-8BDC-ECBBBA8342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323" y="2492608"/>
            <a:ext cx="1800000" cy="1283026"/>
          </a:xfrm>
          <a:prstGeom prst="rect">
            <a:avLst/>
          </a:prstGeom>
        </p:spPr>
      </p:pic>
      <p:pic>
        <p:nvPicPr>
          <p:cNvPr id="31" name="Obrázek 30" descr="Obsah obrázku obvod&#10;&#10;Popis byl vytvořen automaticky">
            <a:extLst>
              <a:ext uri="{FF2B5EF4-FFF2-40B4-BE49-F238E27FC236}">
                <a16:creationId xmlns:a16="http://schemas.microsoft.com/office/drawing/2014/main" id="{404AB3A7-45A9-45C5-85E7-8BF545867C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2396">
            <a:off x="5236935" y="3625261"/>
            <a:ext cx="3724586" cy="2520679"/>
          </a:xfrm>
          <a:prstGeom prst="rect">
            <a:avLst/>
          </a:prstGeom>
        </p:spPr>
      </p:pic>
      <p:pic>
        <p:nvPicPr>
          <p:cNvPr id="33" name="Obrázek 32" descr="Obsah obrázku hračka, místnost&#10;&#10;Popis byl vytvořen automaticky">
            <a:extLst>
              <a:ext uri="{FF2B5EF4-FFF2-40B4-BE49-F238E27FC236}">
                <a16:creationId xmlns:a16="http://schemas.microsoft.com/office/drawing/2014/main" id="{D9D9773A-76D8-4C2D-A81E-09037D754D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61" y="1685267"/>
            <a:ext cx="1090646" cy="2551608"/>
          </a:xfrm>
          <a:prstGeom prst="rect">
            <a:avLst/>
          </a:prstGeom>
        </p:spPr>
      </p:pic>
      <p:pic>
        <p:nvPicPr>
          <p:cNvPr id="35" name="Obrázek 34" descr="Obsah obrázku místnost&#10;&#10;Popis byl vytvořen automaticky">
            <a:extLst>
              <a:ext uri="{FF2B5EF4-FFF2-40B4-BE49-F238E27FC236}">
                <a16:creationId xmlns:a16="http://schemas.microsoft.com/office/drawing/2014/main" id="{C1B88401-316E-45F6-A5BD-7BB5950651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584" y="2373078"/>
            <a:ext cx="1200334" cy="3578040"/>
          </a:xfrm>
          <a:prstGeom prst="rect">
            <a:avLst/>
          </a:prstGeom>
        </p:spPr>
      </p:pic>
      <p:pic>
        <p:nvPicPr>
          <p:cNvPr id="37" name="Obrázek 36" descr="Obsah obrázku obvod&#10;&#10;Popis byl vytvořen automaticky">
            <a:extLst>
              <a:ext uri="{FF2B5EF4-FFF2-40B4-BE49-F238E27FC236}">
                <a16:creationId xmlns:a16="http://schemas.microsoft.com/office/drawing/2014/main" id="{AE2C8C67-8629-40AF-A2DB-889D3FBCB9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1018" y="2933715"/>
            <a:ext cx="1596693" cy="3342249"/>
          </a:xfrm>
          <a:prstGeom prst="rect">
            <a:avLst/>
          </a:prstGeom>
        </p:spPr>
      </p:pic>
      <p:sp>
        <p:nvSpPr>
          <p:cNvPr id="39" name="Zahnutá šipka doprava 16">
            <a:extLst>
              <a:ext uri="{FF2B5EF4-FFF2-40B4-BE49-F238E27FC236}">
                <a16:creationId xmlns:a16="http://schemas.microsoft.com/office/drawing/2014/main" id="{324861EC-C942-446C-83AA-B4EE3D021888}"/>
              </a:ext>
            </a:extLst>
          </p:cNvPr>
          <p:cNvSpPr/>
          <p:nvPr/>
        </p:nvSpPr>
        <p:spPr>
          <a:xfrm rot="16983070">
            <a:off x="3541930" y="1352370"/>
            <a:ext cx="1571867" cy="8261417"/>
          </a:xfrm>
          <a:prstGeom prst="curvedRightArrow">
            <a:avLst>
              <a:gd name="adj1" fmla="val 17529"/>
              <a:gd name="adj2" fmla="val 51650"/>
              <a:gd name="adj3" fmla="val 368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Zahnutá šipka doprava 16">
            <a:extLst>
              <a:ext uri="{FF2B5EF4-FFF2-40B4-BE49-F238E27FC236}">
                <a16:creationId xmlns:a16="http://schemas.microsoft.com/office/drawing/2014/main" id="{B01C1672-9955-4698-B7FF-081F489E2553}"/>
              </a:ext>
            </a:extLst>
          </p:cNvPr>
          <p:cNvSpPr/>
          <p:nvPr/>
        </p:nvSpPr>
        <p:spPr>
          <a:xfrm rot="17945447" flipH="1">
            <a:off x="5408354" y="999230"/>
            <a:ext cx="1030373" cy="3923682"/>
          </a:xfrm>
          <a:prstGeom prst="curvedRightArrow">
            <a:avLst>
              <a:gd name="adj1" fmla="val 17529"/>
              <a:gd name="adj2" fmla="val 51650"/>
              <a:gd name="adj3" fmla="val 368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389AEE4-5883-4948-AD50-B30ADE425346}"/>
              </a:ext>
            </a:extLst>
          </p:cNvPr>
          <p:cNvSpPr txBox="1"/>
          <p:nvPr/>
        </p:nvSpPr>
        <p:spPr bwMode="auto">
          <a:xfrm>
            <a:off x="0" y="5818151"/>
            <a:ext cx="4608094" cy="646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i="1" dirty="0">
                <a:latin typeface="+mn-lt"/>
              </a:rPr>
              <a:t>R</a:t>
            </a:r>
            <a:r>
              <a:rPr lang="cs-CZ" sz="1800" b="1" i="1" dirty="0">
                <a:latin typeface="+mn-lt"/>
              </a:rPr>
              <a:t>ozlišení RE= 2,5 </a:t>
            </a:r>
            <a:r>
              <a:rPr lang="cs-CZ" sz="1800" b="1" i="1" dirty="0" err="1">
                <a:latin typeface="+mn-lt"/>
              </a:rPr>
              <a:t>nm</a:t>
            </a:r>
            <a:r>
              <a:rPr lang="cs-CZ" sz="1800" b="1" i="1" dirty="0">
                <a:latin typeface="+mn-lt"/>
              </a:rPr>
              <a:t> </a:t>
            </a:r>
          </a:p>
          <a:p>
            <a:r>
              <a:rPr lang="cs-CZ" b="1" i="1" dirty="0">
                <a:latin typeface="+mn-lt"/>
              </a:rPr>
              <a:t>K</a:t>
            </a:r>
            <a:r>
              <a:rPr lang="cs-CZ" sz="1800" b="1" i="1" dirty="0">
                <a:latin typeface="+mn-lt"/>
              </a:rPr>
              <a:t>alibrační nejistota U = 0,039 µm </a:t>
            </a:r>
            <a:endParaRPr lang="cs-CZ" i="1" dirty="0"/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F167ED1A-18DF-4F3C-A521-D47005043683}"/>
              </a:ext>
            </a:extLst>
          </p:cNvPr>
          <p:cNvGrpSpPr>
            <a:grpSpLocks noChangeAspect="1"/>
          </p:cNvGrpSpPr>
          <p:nvPr/>
        </p:nvGrpSpPr>
        <p:grpSpPr>
          <a:xfrm>
            <a:off x="190448" y="4647832"/>
            <a:ext cx="1571525" cy="1141028"/>
            <a:chOff x="6500015" y="2528363"/>
            <a:chExt cx="2308458" cy="1676088"/>
          </a:xfrm>
        </p:grpSpPr>
        <p:pic>
          <p:nvPicPr>
            <p:cNvPr id="43" name="Obrázek 42">
              <a:extLst>
                <a:ext uri="{FF2B5EF4-FFF2-40B4-BE49-F238E27FC236}">
                  <a16:creationId xmlns:a16="http://schemas.microsoft.com/office/drawing/2014/main" id="{91B83346-BE07-4993-80EE-C752562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0015" y="2528363"/>
              <a:ext cx="2308458" cy="1676088"/>
            </a:xfrm>
            <a:prstGeom prst="rect">
              <a:avLst/>
            </a:prstGeom>
          </p:spPr>
        </p:pic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82AB80CA-3757-4A71-A974-CF4CA1658564}"/>
                </a:ext>
              </a:extLst>
            </p:cNvPr>
            <p:cNvSpPr txBox="1"/>
            <p:nvPr/>
          </p:nvSpPr>
          <p:spPr>
            <a:xfrm>
              <a:off x="7830192" y="2708080"/>
              <a:ext cx="970365" cy="46657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r>
                <a:rPr lang="cs-CZ" sz="1400" dirty="0"/>
                <a:t>k=2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670563"/>
      </p:ext>
    </p:extLst>
  </p:cSld>
  <p:clrMapOvr>
    <a:masterClrMapping/>
  </p:clrMapOvr>
  <p:transition advClick="0" advTm="15000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" y="1975220"/>
            <a:ext cx="1802590" cy="160489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6242" y="2129453"/>
            <a:ext cx="2413450" cy="17438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185" y="906882"/>
            <a:ext cx="8988815" cy="76879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s-CZ" sz="2000" dirty="0"/>
              <a:t>Ing. Vlastimil Hrbáček 2020: NÁVRH PROVOZNÍCH MEZÍ PRO DIAGNOSTICKÝ </a:t>
            </a:r>
            <a:r>
              <a:rPr lang="en-US" sz="2000" dirty="0"/>
              <a:t>SYSTÉM OBRÁBĚCÍHO STROJE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-1576" y="1841294"/>
            <a:ext cx="8870699" cy="4127681"/>
            <a:chOff x="-365911" y="1235514"/>
            <a:chExt cx="13317375" cy="567251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577" y="4545304"/>
              <a:ext cx="4879922" cy="2273806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cxnSp>
          <p:nvCxnSpPr>
            <p:cNvPr id="8" name="Přímá spojnice 7"/>
            <p:cNvCxnSpPr/>
            <p:nvPr/>
          </p:nvCxnSpPr>
          <p:spPr>
            <a:xfrm rot="5400000" flipH="1" flipV="1">
              <a:off x="6189920" y="-4499489"/>
              <a:ext cx="7951" cy="11520000"/>
            </a:xfrm>
            <a:prstGeom prst="line">
              <a:avLst/>
            </a:prstGeom>
            <a:ln w="3175">
              <a:solidFill>
                <a:srgbClr val="004F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SKF Microlog Analyzer A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956328" y="1235514"/>
              <a:ext cx="1995136" cy="1995136"/>
            </a:xfrm>
            <a:prstGeom prst="rect">
              <a:avLst/>
            </a:prstGeom>
            <a:noFill/>
          </p:spPr>
        </p:pic>
        <p:sp>
          <p:nvSpPr>
            <p:cNvPr id="12" name="TextovéPole 11"/>
            <p:cNvSpPr txBox="1"/>
            <p:nvPr/>
          </p:nvSpPr>
          <p:spPr>
            <a:xfrm>
              <a:off x="4762074" y="2146583"/>
              <a:ext cx="2844252" cy="3648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cs-CZ" sz="1125" dirty="0"/>
                <a:t>PREVENTIVNÍ ÚDRŽBA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46472" y="3665871"/>
              <a:ext cx="3853341" cy="618586"/>
            </a:xfrm>
            <a:prstGeom prst="rect">
              <a:avLst/>
            </a:prstGeom>
            <a:solidFill>
              <a:srgbClr val="02D4DE"/>
            </a:solidFill>
          </p:spPr>
          <p:txBody>
            <a:bodyPr wrap="square" rtlCol="0">
              <a:spAutoFit/>
            </a:bodyPr>
            <a:lstStyle/>
            <a:p>
              <a:r>
                <a:rPr lang="cs-CZ" sz="1125" b="1" dirty="0"/>
                <a:t>PREDIKTIVNÍ      ÚDRŽBA</a:t>
              </a:r>
            </a:p>
            <a:p>
              <a:r>
                <a:rPr lang="cs-CZ" sz="900" b="1" dirty="0"/>
                <a:t>Snížení nákladů        na údržbu </a:t>
              </a:r>
              <a:r>
                <a:rPr lang="cs-CZ" sz="1200" b="1" dirty="0"/>
                <a:t>o 25%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230110" y="4992028"/>
              <a:ext cx="3997604" cy="1268896"/>
            </a:xfrm>
            <a:prstGeom prst="rect">
              <a:avLst/>
            </a:prstGeom>
            <a:solidFill>
              <a:srgbClr val="08EC2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PROAKTIVNÍ ÚDRŽBA</a:t>
              </a:r>
            </a:p>
            <a:p>
              <a:pPr algn="ctr"/>
              <a:r>
                <a:rPr lang="cs-CZ" b="1" dirty="0"/>
                <a:t>Snížení nákladů na údržbu o 70%</a:t>
              </a: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4626090" y="3292713"/>
              <a:ext cx="2610476" cy="10785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92881" indent="-192881">
                <a:buFont typeface="Wingdings" panose="05000000000000000000" pitchFamily="2" charset="2"/>
                <a:buChar char="ü"/>
              </a:pPr>
              <a:r>
                <a:rPr lang="cs-CZ" sz="1125" dirty="0" err="1">
                  <a:latin typeface="Bernard MT Condensed" panose="02050806060905020404" pitchFamily="18" charset="0"/>
                </a:rPr>
                <a:t>Termodiagnostika</a:t>
              </a:r>
              <a:endParaRPr lang="cs-CZ" sz="1125" dirty="0">
                <a:latin typeface="Bernard MT Condensed" panose="02050806060905020404" pitchFamily="18" charset="0"/>
              </a:endParaRPr>
            </a:p>
            <a:p>
              <a:pPr marL="192881" indent="-192881">
                <a:buFont typeface="Wingdings" panose="05000000000000000000" pitchFamily="2" charset="2"/>
                <a:buChar char="ü"/>
              </a:pPr>
              <a:r>
                <a:rPr lang="cs-CZ" sz="1125" dirty="0" err="1">
                  <a:latin typeface="Bernard MT Condensed" panose="02050806060905020404" pitchFamily="18" charset="0"/>
                </a:rPr>
                <a:t>Tribodiagnostika</a:t>
              </a:r>
              <a:endParaRPr lang="cs-CZ" sz="1125" dirty="0">
                <a:latin typeface="Bernard MT Condensed" panose="02050806060905020404" pitchFamily="18" charset="0"/>
              </a:endParaRPr>
            </a:p>
            <a:p>
              <a:pPr marL="192881" indent="-192881">
                <a:buFont typeface="Wingdings" panose="05000000000000000000" pitchFamily="2" charset="2"/>
                <a:buChar char="ü"/>
              </a:pPr>
              <a:r>
                <a:rPr lang="cs-CZ" sz="1125" dirty="0" err="1">
                  <a:latin typeface="Bernard MT Condensed" panose="02050806060905020404" pitchFamily="18" charset="0"/>
                </a:rPr>
                <a:t>Elektrodiagnostika</a:t>
              </a:r>
              <a:endParaRPr lang="cs-CZ" sz="1125" dirty="0">
                <a:latin typeface="Bernard MT Condensed" panose="02050806060905020404" pitchFamily="18" charset="0"/>
              </a:endParaRPr>
            </a:p>
            <a:p>
              <a:pPr marL="192881" indent="-192881">
                <a:buFont typeface="Wingdings" panose="05000000000000000000" pitchFamily="2" charset="2"/>
                <a:buChar char="ü"/>
              </a:pPr>
              <a:r>
                <a:rPr lang="cs-CZ" sz="1125" dirty="0" err="1">
                  <a:latin typeface="Bernard MT Condensed" panose="02050806060905020404" pitchFamily="18" charset="0"/>
                </a:rPr>
                <a:t>Vibrodiagnostika</a:t>
              </a:r>
              <a:endParaRPr lang="cs-CZ" sz="1125" dirty="0">
                <a:latin typeface="Bernard MT Condensed" panose="02050806060905020404" pitchFamily="18" charset="0"/>
              </a:endParaRPr>
            </a:p>
          </p:txBody>
        </p:sp>
        <p:sp>
          <p:nvSpPr>
            <p:cNvPr id="17" name="Zahnutá šipka doprava 16"/>
            <p:cNvSpPr/>
            <p:nvPr/>
          </p:nvSpPr>
          <p:spPr>
            <a:xfrm>
              <a:off x="2077534" y="2168819"/>
              <a:ext cx="2441783" cy="3489380"/>
            </a:xfrm>
            <a:prstGeom prst="curvedRightArrow">
              <a:avLst>
                <a:gd name="adj1" fmla="val 17529"/>
                <a:gd name="adj2" fmla="val 51650"/>
                <a:gd name="adj3" fmla="val 4469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8" name="Picture 4" descr="http://www.ghvtrading.cz/data/imgs/2713b-ti95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570741">
              <a:off x="6097441" y="609373"/>
              <a:ext cx="805707" cy="2171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464" y="4545304"/>
              <a:ext cx="3956029" cy="227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http://www.ghvtrading.cz/data/imgs/3774b-ca-6526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34937">
              <a:off x="11259270" y="2845961"/>
              <a:ext cx="1091508" cy="198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1069563" y="1305247"/>
              <a:ext cx="4475294" cy="60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69"/>
                </a:spcBef>
                <a:spcAft>
                  <a:spcPts val="169"/>
                </a:spcAft>
              </a:pPr>
              <a:r>
                <a:rPr lang="cs-CZ" sz="2250" dirty="0">
                  <a:solidFill>
                    <a:srgbClr val="004F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Provozní diagnostika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-365911" y="5559822"/>
              <a:ext cx="4267750" cy="13482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en-US" sz="825" dirty="0">
                  <a:latin typeface="Arial Black" panose="020B0A04020102020204" pitchFamily="34" charset="0"/>
                </a:rPr>
                <a:t>DIAGNOSTIC</a:t>
              </a:r>
              <a:r>
                <a:rPr lang="cs-CZ" sz="825" dirty="0">
                  <a:latin typeface="Arial Black" panose="020B0A04020102020204" pitchFamily="34" charset="0"/>
                </a:rPr>
                <a:t>KÝ</a:t>
              </a:r>
              <a:r>
                <a:rPr lang="en-US" sz="825" dirty="0">
                  <a:latin typeface="Arial Black" panose="020B0A04020102020204" pitchFamily="34" charset="0"/>
                </a:rPr>
                <a:t> SYST</a:t>
              </a:r>
              <a:r>
                <a:rPr lang="cs-CZ" sz="825" dirty="0">
                  <a:latin typeface="Arial Black" panose="020B0A04020102020204" pitchFamily="34" charset="0"/>
                </a:rPr>
                <a:t>ÉM</a:t>
              </a:r>
              <a:endParaRPr lang="en-US" sz="825" dirty="0">
                <a:latin typeface="Arial Black" panose="020B0A04020102020204" pitchFamily="34" charset="0"/>
              </a:endParaRPr>
            </a:p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en-US" sz="825" dirty="0">
                  <a:latin typeface="Arial Black" panose="020B0A04020102020204" pitchFamily="34" charset="0"/>
                </a:rPr>
                <a:t>ANAL</a:t>
              </a:r>
              <a:r>
                <a:rPr lang="cs-CZ" sz="825" dirty="0">
                  <a:latin typeface="Arial Black" panose="020B0A04020102020204" pitchFamily="34" charset="0"/>
                </a:rPr>
                <a:t>ÝZA KVALITY</a:t>
              </a:r>
              <a:r>
                <a:rPr lang="en-US" sz="825" dirty="0">
                  <a:latin typeface="Arial Black" panose="020B0A04020102020204" pitchFamily="34" charset="0"/>
                </a:rPr>
                <a:t> ELE</a:t>
              </a:r>
              <a:r>
                <a:rPr lang="cs-CZ" sz="825" dirty="0">
                  <a:latin typeface="Arial Black" panose="020B0A04020102020204" pitchFamily="34" charset="0"/>
                </a:rPr>
                <a:t>K</a:t>
              </a:r>
              <a:r>
                <a:rPr lang="en-US" sz="825" dirty="0">
                  <a:latin typeface="Arial Black" panose="020B0A04020102020204" pitchFamily="34" charset="0"/>
                </a:rPr>
                <a:t>TRIC</a:t>
              </a:r>
              <a:r>
                <a:rPr lang="cs-CZ" sz="825" dirty="0">
                  <a:latin typeface="Arial Black" panose="020B0A04020102020204" pitchFamily="34" charset="0"/>
                </a:rPr>
                <a:t>KÉ ENERGIE</a:t>
              </a:r>
              <a:endParaRPr lang="en-US" sz="825" dirty="0">
                <a:latin typeface="Arial Black" panose="020B0A04020102020204" pitchFamily="34" charset="0"/>
              </a:endParaRPr>
            </a:p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en-US" sz="825" dirty="0">
                  <a:latin typeface="Arial Black" panose="020B0A04020102020204" pitchFamily="34" charset="0"/>
                </a:rPr>
                <a:t>EXPERT</a:t>
              </a:r>
              <a:r>
                <a:rPr lang="cs-CZ" sz="825" dirty="0">
                  <a:latin typeface="Arial Black" panose="020B0A04020102020204" pitchFamily="34" charset="0"/>
                </a:rPr>
                <a:t>NÍ </a:t>
              </a:r>
              <a:r>
                <a:rPr lang="en-US" sz="825" dirty="0">
                  <a:latin typeface="Arial Black" panose="020B0A04020102020204" pitchFamily="34" charset="0"/>
                </a:rPr>
                <a:t>SYSTEM</a:t>
              </a:r>
              <a:r>
                <a:rPr lang="cs-CZ" sz="825" dirty="0">
                  <a:latin typeface="Arial Black" panose="020B0A04020102020204" pitchFamily="34" charset="0"/>
                </a:rPr>
                <a:t>Y</a:t>
              </a:r>
              <a:endParaRPr lang="en-US" sz="825" dirty="0">
                <a:latin typeface="Arial Black" panose="020B0A04020102020204" pitchFamily="34" charset="0"/>
              </a:endParaRPr>
            </a:p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en-US" sz="825" dirty="0">
                  <a:latin typeface="Arial Black" panose="020B0A04020102020204" pitchFamily="34" charset="0"/>
                </a:rPr>
                <a:t>PROCES </a:t>
              </a:r>
              <a:r>
                <a:rPr lang="cs-CZ" sz="825" dirty="0">
                  <a:latin typeface="Arial Black" panose="020B0A04020102020204" pitchFamily="34" charset="0"/>
                </a:rPr>
                <a:t>DIGITALIZACE</a:t>
              </a:r>
              <a:endParaRPr lang="en-US" sz="825" dirty="0">
                <a:latin typeface="Arial Black" panose="020B0A04020102020204" pitchFamily="34" charset="0"/>
              </a:endParaRPr>
            </a:p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en-US" sz="825" dirty="0">
                  <a:latin typeface="Arial Black" panose="020B0A04020102020204" pitchFamily="34" charset="0"/>
                </a:rPr>
                <a:t>PROCES VISUALIZA</a:t>
              </a:r>
              <a:r>
                <a:rPr lang="cs-CZ" sz="825" dirty="0">
                  <a:latin typeface="Arial Black" panose="020B0A04020102020204" pitchFamily="34" charset="0"/>
                </a:rPr>
                <a:t>CE ÚDRBY</a:t>
              </a:r>
              <a:endParaRPr lang="en-US" sz="825" dirty="0">
                <a:latin typeface="Arial Black" panose="020B0A04020102020204" pitchFamily="34" charset="0"/>
              </a:endParaRPr>
            </a:p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cs-CZ" sz="825" dirty="0">
                  <a:latin typeface="Arial Black" panose="020B0A04020102020204" pitchFamily="34" charset="0"/>
                </a:rPr>
                <a:t>NOVÉ METODY METROLOGIE</a:t>
              </a:r>
            </a:p>
            <a:p>
              <a:pPr marL="160735" indent="-160735">
                <a:buFont typeface="Wingdings" panose="05000000000000000000" pitchFamily="2" charset="2"/>
                <a:buChar char="ü"/>
              </a:pPr>
              <a:r>
                <a:rPr lang="cs-CZ" sz="825" dirty="0">
                  <a:latin typeface="Arial Black" panose="020B0A04020102020204" pitchFamily="34" charset="0"/>
                </a:rPr>
                <a:t>AUTOMATIZACE METROLOGIE</a:t>
              </a:r>
            </a:p>
          </p:txBody>
        </p:sp>
      </p:grpSp>
      <p:pic>
        <p:nvPicPr>
          <p:cNvPr id="26" name="Obrázek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85" y="4066475"/>
            <a:ext cx="1360214" cy="777970"/>
          </a:xfrm>
          <a:prstGeom prst="rect">
            <a:avLst/>
          </a:prstGeom>
        </p:spPr>
      </p:pic>
      <p:pic>
        <p:nvPicPr>
          <p:cNvPr id="27" name="Picture 2" descr="VÃ½sledek obrÃ¡zku pro skf imx-8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1092" y="2315446"/>
            <a:ext cx="685673" cy="12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97" y="4346808"/>
            <a:ext cx="805409" cy="64917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608BF935-90EB-40D9-95E8-FB8FF8D23C67}"/>
              </a:ext>
            </a:extLst>
          </p:cNvPr>
          <p:cNvSpPr txBox="1"/>
          <p:nvPr/>
        </p:nvSpPr>
        <p:spPr bwMode="auto">
          <a:xfrm>
            <a:off x="5381050" y="189888"/>
            <a:ext cx="372606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1800" dirty="0"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 tématu závěrečných prací</a:t>
            </a:r>
          </a:p>
        </p:txBody>
      </p:sp>
    </p:spTree>
    <p:extLst>
      <p:ext uri="{BB962C8B-B14F-4D97-AF65-F5344CB8AC3E}">
        <p14:creationId xmlns:p14="http://schemas.microsoft.com/office/powerpoint/2010/main" val="3064090591"/>
      </p:ext>
    </p:extLst>
  </p:cSld>
  <p:clrMapOvr>
    <a:masterClrMapping/>
  </p:clrMapOvr>
  <p:transition advClick="0" advTm="15000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79" y="9512"/>
            <a:ext cx="3850333" cy="755191"/>
          </a:xfrm>
          <a:solidFill>
            <a:srgbClr val="FFFF00"/>
          </a:solidFill>
        </p:spPr>
        <p:txBody>
          <a:bodyPr anchor="ctr"/>
          <a:lstStyle/>
          <a:p>
            <a:pPr algn="ctr">
              <a:spcBef>
                <a:spcPct val="50000"/>
              </a:spcBef>
            </a:pPr>
            <a:br>
              <a:rPr lang="cs-CZ" sz="1400" kern="1200" dirty="0">
                <a:solidFill>
                  <a:srgbClr val="004F71"/>
                </a:solidFill>
                <a:latin typeface="Arial" charset="0"/>
                <a:ea typeface="+mn-ea"/>
                <a:cs typeface="+mn-cs"/>
              </a:rPr>
            </a:br>
            <a:r>
              <a:rPr lang="cs-CZ" sz="1400" kern="1200" dirty="0">
                <a:solidFill>
                  <a:srgbClr val="004F71"/>
                </a:solidFill>
                <a:latin typeface="Arial" charset="0"/>
                <a:ea typeface="+mn-ea"/>
                <a:cs typeface="+mn-cs"/>
              </a:rPr>
              <a:t>KVALITA, SPOLEHLIVOST A BEZPEČNOST</a:t>
            </a:r>
            <a:br>
              <a:rPr lang="cs-CZ" sz="1400" kern="1200" dirty="0">
                <a:solidFill>
                  <a:srgbClr val="004F71"/>
                </a:solidFill>
                <a:latin typeface="Arial" charset="0"/>
                <a:ea typeface="+mn-ea"/>
                <a:cs typeface="+mn-cs"/>
              </a:rPr>
            </a:br>
            <a:r>
              <a:rPr lang="cs-CZ" sz="1400" kern="1200" dirty="0">
                <a:solidFill>
                  <a:srgbClr val="004F71"/>
                </a:solidFill>
                <a:latin typeface="Arial" charset="0"/>
                <a:ea typeface="+mn-ea"/>
                <a:cs typeface="+mn-cs"/>
              </a:rPr>
              <a:t>SPOLUPRÁCE S PRŮMYSLEM - reference</a:t>
            </a:r>
            <a:br>
              <a:rPr lang="cs-CZ" sz="1400" kern="1200" dirty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</a:br>
            <a:endParaRPr lang="cs-CZ" sz="1400" kern="1200" dirty="0">
              <a:solidFill>
                <a:srgbClr val="8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Mesing</a:t>
            </a:r>
            <a:r>
              <a:rPr lang="cs-CZ" dirty="0"/>
              <a:t> s.r.o., Šámalova 60a, 615 00 Brno Židenice </a:t>
            </a:r>
          </a:p>
          <a:p>
            <a:r>
              <a:rPr lang="cs-CZ" dirty="0"/>
              <a:t>AZ - </a:t>
            </a:r>
            <a:r>
              <a:rPr lang="cs-CZ" dirty="0" err="1"/>
              <a:t>Pokorny</a:t>
            </a:r>
            <a:r>
              <a:rPr lang="cs-CZ" dirty="0"/>
              <a:t> s.r.o., Čermákovice 20, CZ - 671 73 Tulešice</a:t>
            </a:r>
          </a:p>
          <a:p>
            <a:r>
              <a:rPr lang="cs-CZ" dirty="0"/>
              <a:t>ČMI-OI Brno, Okružní 31, 638 00 Brno</a:t>
            </a:r>
          </a:p>
          <a:p>
            <a:r>
              <a:rPr lang="cs-CZ" dirty="0"/>
              <a:t>ZBROJOVKA BRNO s.r.o. Lazaretní 1/7, 615 00 Brno – Zábrdovice</a:t>
            </a:r>
          </a:p>
          <a:p>
            <a:r>
              <a:rPr lang="cs-CZ" dirty="0"/>
              <a:t>ROBERT BOSCH s.r.o., Roberta </a:t>
            </a:r>
            <a:r>
              <a:rPr lang="cs-CZ" dirty="0" err="1"/>
              <a:t>Bosche</a:t>
            </a:r>
            <a:r>
              <a:rPr lang="cs-CZ" dirty="0"/>
              <a:t> 2678, 370 04 České Budějovice</a:t>
            </a:r>
          </a:p>
          <a:p>
            <a:r>
              <a:rPr lang="cs-CZ" dirty="0" err="1"/>
              <a:t>Frentech</a:t>
            </a:r>
            <a:r>
              <a:rPr lang="cs-CZ" dirty="0"/>
              <a:t> </a:t>
            </a:r>
            <a:r>
              <a:rPr lang="cs-CZ" dirty="0" err="1"/>
              <a:t>Aerospace</a:t>
            </a:r>
            <a:r>
              <a:rPr lang="cs-CZ" dirty="0"/>
              <a:t> s.r.o., Jarní 977/48, 614 00 Brno</a:t>
            </a:r>
          </a:p>
          <a:p>
            <a:r>
              <a:rPr lang="cs-CZ" dirty="0"/>
              <a:t>ALFA – PROJ s.r.o., Šumavská 416/15, 602 00 Brno</a:t>
            </a:r>
          </a:p>
          <a:p>
            <a:r>
              <a:rPr lang="cs-CZ" dirty="0"/>
              <a:t>AVX Czech Republic s.r.o., Sportovní 1441, 69681 Bzenec</a:t>
            </a:r>
          </a:p>
          <a:p>
            <a:r>
              <a:rPr lang="cs-CZ" dirty="0"/>
              <a:t>TOS KUŘIM – OS, a.s., Blanenská 257, 664 34 Kuřim </a:t>
            </a:r>
          </a:p>
          <a:p>
            <a:r>
              <a:rPr lang="cs-CZ" dirty="0"/>
              <a:t>Škoda </a:t>
            </a:r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a.s., Tylova 1/57, 301 00 Plzeň </a:t>
            </a:r>
          </a:p>
          <a:p>
            <a:r>
              <a:rPr lang="cs-CZ" dirty="0"/>
              <a:t>Siemens Electric </a:t>
            </a:r>
            <a:r>
              <a:rPr lang="cs-CZ" dirty="0" err="1"/>
              <a:t>Machines</a:t>
            </a:r>
            <a:r>
              <a:rPr lang="cs-CZ" dirty="0"/>
              <a:t> Drásov s.r.o., Drásov 126, 664 24 Drásov</a:t>
            </a:r>
          </a:p>
          <a:p>
            <a:r>
              <a:rPr lang="cs-CZ" dirty="0"/>
              <a:t>Bosch Diesel s.r.o., </a:t>
            </a:r>
            <a:r>
              <a:rPr lang="cs-CZ" dirty="0" err="1"/>
              <a:t>Pávov</a:t>
            </a:r>
            <a:r>
              <a:rPr lang="cs-CZ" dirty="0"/>
              <a:t> 121, 586 06 Jihlava</a:t>
            </a:r>
            <a:r>
              <a:rPr lang="cs-CZ" b="1" dirty="0"/>
              <a:t> </a:t>
            </a:r>
          </a:p>
          <a:p>
            <a:r>
              <a:rPr lang="cs-CZ" dirty="0"/>
              <a:t>MOTORPAL, a.s., </a:t>
            </a:r>
            <a:r>
              <a:rPr lang="pt-BR" dirty="0"/>
              <a:t>Humpolecká 313/5, 587 41 Jihlava</a:t>
            </a:r>
            <a:endParaRPr lang="cs-CZ" dirty="0"/>
          </a:p>
          <a:p>
            <a:r>
              <a:rPr lang="cs-CZ" dirty="0"/>
              <a:t>SKF, a.s., U Měšťanského pivovaru 7, 170 04 Praha</a:t>
            </a:r>
          </a:p>
          <a:p>
            <a:r>
              <a:rPr lang="cs-CZ" dirty="0"/>
              <a:t>ZEZ SILKO, s.r.o., </a:t>
            </a:r>
            <a:r>
              <a:rPr lang="pl-PL" dirty="0"/>
              <a:t>Pod Černým lesem 683, 564 01 Žamberk</a:t>
            </a:r>
          </a:p>
        </p:txBody>
      </p:sp>
    </p:spTree>
    <p:extLst>
      <p:ext uri="{BB962C8B-B14F-4D97-AF65-F5344CB8AC3E}">
        <p14:creationId xmlns:p14="http://schemas.microsoft.com/office/powerpoint/2010/main" val="2278131322"/>
      </p:ext>
    </p:extLst>
  </p:cSld>
  <p:clrMapOvr>
    <a:masterClrMapping/>
  </p:clrMapOvr>
  <p:transition advClick="0" advTm="11565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BAFE7-2851-486E-8100-759643D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2FB0D-DDB0-45F8-B3FD-6790DA8F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9" y="980728"/>
            <a:ext cx="9113041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Kvalita, spolehlivost a bezpečnost na YouTube</a:t>
            </a:r>
            <a:endParaRPr lang="cs-CZ" sz="2000" dirty="0"/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https://www.youtube.com/watch?v=I2lkuX6y03E&amp;list=UUtfPB2YqvAYFp5exmoQdlPA&amp;index=11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Bakalářský studijní program Strojírenství, </a:t>
            </a:r>
            <a:br>
              <a:rPr lang="cs-CZ" b="1" dirty="0"/>
            </a:br>
            <a:r>
              <a:rPr lang="cs-CZ" b="1" dirty="0"/>
              <a:t>specializace Kvalita, spolehlivost a bezpečnost – přehled předmětů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https://www.fme.vutbr.cz/studenti/programy/obor/14448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/>
              <a:t>Navazující magisterský studijní program </a:t>
            </a:r>
            <a:br>
              <a:rPr lang="cs-CZ" b="1" dirty="0"/>
            </a:br>
            <a:r>
              <a:rPr lang="cs-CZ" b="1" dirty="0"/>
              <a:t>Kvalita, spolehlivost a bezpečnost – přehled předmětů</a:t>
            </a:r>
          </a:p>
          <a:p>
            <a:pPr marL="0" indent="0">
              <a:buNone/>
            </a:pPr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https://www.fme.vutbr.cz/studenti/programy/program/7266</a:t>
            </a: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/>
              <a:t>Ústav výrobních strojů, systémů a robotiky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http://www.uvssr.fme.vutbr.cz/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https://www.youtube.com/channel/UCtfPB2YqvAYFp5exmoQdlPA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83261"/>
      </p:ext>
    </p:extLst>
  </p:cSld>
  <p:clrMapOvr>
    <a:masterClrMapping/>
  </p:clrMapOvr>
  <p:transition advClick="0" advTm="15000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 bwMode="auto">
          <a:xfrm>
            <a:off x="251520" y="980728"/>
            <a:ext cx="8712968" cy="288032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Kde nás najdete: 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Areál Fakulty strojního inženýrství VUT v Brně, budova A1, 13. NP, 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Ústav výrobních strojů, systémů a robotiky, 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odbor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vality, spolehlivosti a bezpečnosti, </a:t>
            </a:r>
            <a:b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Technická 2896/2, 616 69 Brno 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GPS 49°13'25.122"N, 16°34'39.188"E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251520" y="4005064"/>
            <a:ext cx="8712968" cy="233164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 defTabSz="449263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cs-CZ" sz="2000" dirty="0">
                <a:solidFill>
                  <a:srgbClr val="FF0000"/>
                </a:solidFill>
              </a:rPr>
              <a:t>Kontakt </a:t>
            </a: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Doc. Ing. Petr Blecha,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Ph.D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– ředitel ústavu, sekretariát - tel.: 5 41142448, budova A1/dveře č. 1218, mail: blecha@fme.vutbr.cz </a:t>
            </a:r>
          </a:p>
          <a:p>
            <a:pPr marL="0" marR="0" lvl="0" indent="0" algn="l" defTabSz="449263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  <a:defRPr/>
            </a:pP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Doc. Ing. Róbert Jankových, CSc. – vedoucí odboru a garant specializace, 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tel.: 5 41142510, budova A1/dveře č. 1321, mail: jankovych@fme.vutbr.cz 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 bwMode="auto">
          <a:xfrm>
            <a:off x="4788023" y="0"/>
            <a:ext cx="4344897" cy="936491"/>
          </a:xfrm>
          <a:prstGeom prst="rect">
            <a:avLst/>
          </a:prstGeom>
          <a:solidFill>
            <a:srgbClr val="004F71"/>
          </a:solidFill>
          <a:ln w="25400">
            <a:solidFill>
              <a:srgbClr val="2C7194"/>
            </a:solidFill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4400" b="1">
                <a:solidFill>
                  <a:srgbClr val="000000"/>
                </a:solidFill>
                <a:latin typeface="Tahoma" pitchFamily="34" charset="0"/>
              </a:defRPr>
            </a:lvl2pPr>
            <a:lvl3pPr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4400" b="1">
                <a:solidFill>
                  <a:srgbClr val="000000"/>
                </a:solidFill>
                <a:latin typeface="Tahoma" pitchFamily="34" charset="0"/>
              </a:defRPr>
            </a:lvl3pPr>
            <a:lvl4pPr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4400" b="1">
                <a:solidFill>
                  <a:srgbClr val="000000"/>
                </a:solidFill>
                <a:latin typeface="Tahoma" pitchFamily="34" charset="0"/>
              </a:defRPr>
            </a:lvl4pPr>
            <a:lvl5pPr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4400" b="1">
                <a:solidFill>
                  <a:srgbClr val="000000"/>
                </a:solidFill>
                <a:latin typeface="Tahoma" pitchFamily="34" charset="0"/>
              </a:defRPr>
            </a:lvl5pPr>
            <a:lvl6pPr marL="457200"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b="1">
                <a:solidFill>
                  <a:srgbClr val="000000"/>
                </a:solidFill>
                <a:latin typeface="Tahoma" pitchFamily="34" charset="0"/>
              </a:defRPr>
            </a:lvl6pPr>
            <a:lvl7pPr marL="914400"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b="1">
                <a:solidFill>
                  <a:srgbClr val="000000"/>
                </a:solidFill>
                <a:latin typeface="Tahoma" pitchFamily="34" charset="0"/>
              </a:defRPr>
            </a:lvl7pPr>
            <a:lvl8pPr marL="1371600"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b="1">
                <a:solidFill>
                  <a:srgbClr val="000000"/>
                </a:solidFill>
                <a:latin typeface="Tahoma" pitchFamily="34" charset="0"/>
              </a:defRPr>
            </a:lvl8pPr>
            <a:lvl9pPr marL="1828800" algn="l" defTabSz="449263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3000"/>
              </a:lnSpc>
              <a:spcAft>
                <a:spcPts val="0"/>
              </a:spcAft>
            </a:pPr>
            <a:br>
              <a:rPr lang="cs-CZ" sz="2000" b="0" kern="0" dirty="0">
                <a:solidFill>
                  <a:srgbClr val="2663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</a:t>
            </a:r>
            <a:r>
              <a:rPr lang="cs-CZ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KVALITY, SPOLEHLIVOSTI </a:t>
            </a:r>
            <a:br>
              <a:rPr lang="cs-CZ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BEZPEČNOSTI</a:t>
            </a:r>
            <a:br>
              <a:rPr lang="cs-CZ" sz="2000" b="0" kern="0" dirty="0">
                <a:solidFill>
                  <a:srgbClr val="2663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kern="0" dirty="0">
              <a:solidFill>
                <a:srgbClr val="26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57181"/>
      </p:ext>
    </p:extLst>
  </p:cSld>
  <p:clrMapOvr>
    <a:masterClrMapping/>
  </p:clrMapOvr>
  <p:transition advClick="0" advTm="16663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560" y="2246955"/>
            <a:ext cx="864120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Výrazný interdisciplinární charakter studia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Důraz na předměty specializované </a:t>
            </a:r>
            <a:br>
              <a:rPr lang="cs-CZ" i="1" dirty="0"/>
            </a:br>
            <a:r>
              <a:rPr lang="cs-CZ" i="1" dirty="0"/>
              <a:t>na management, právo, </a:t>
            </a:r>
            <a:br>
              <a:rPr lang="cs-CZ" i="1" dirty="0"/>
            </a:br>
            <a:r>
              <a:rPr lang="cs-CZ" i="1" dirty="0"/>
              <a:t>spolehlivost a bezpečnost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Volbou volitelných předmětů </a:t>
            </a:r>
            <a:br>
              <a:rPr lang="cs-CZ" i="1" dirty="0"/>
            </a:br>
            <a:r>
              <a:rPr lang="cs-CZ" i="1" dirty="0"/>
              <a:t>a tématem bakalářské práce </a:t>
            </a:r>
            <a:br>
              <a:rPr lang="cs-CZ" i="1" dirty="0"/>
            </a:br>
            <a:r>
              <a:rPr lang="cs-CZ" i="1" dirty="0"/>
              <a:t>možnost zaměření na kvalitu, </a:t>
            </a:r>
            <a:br>
              <a:rPr lang="cs-CZ" i="1" dirty="0"/>
            </a:br>
            <a:r>
              <a:rPr lang="cs-CZ" i="1" dirty="0"/>
              <a:t>spolehlivost, případně bezpečnost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Možnosti  uplatnění  </a:t>
            </a:r>
            <a:br>
              <a:rPr lang="cs-CZ" i="1" dirty="0"/>
            </a:br>
            <a:r>
              <a:rPr lang="cs-CZ" i="1" dirty="0"/>
              <a:t>-  technik kvality, diagnostiky, údržby, </a:t>
            </a:r>
            <a:br>
              <a:rPr lang="cs-CZ" i="1" dirty="0"/>
            </a:br>
            <a:r>
              <a:rPr lang="cs-CZ" i="1" dirty="0"/>
              <a:t>bezpečnosti, metrolog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 dalšího studia </a:t>
            </a:r>
            <a:br>
              <a:rPr lang="cs-CZ" i="1" dirty="0"/>
            </a:br>
            <a:r>
              <a:rPr lang="cs-CZ" i="1" dirty="0"/>
              <a:t>v magisterských programech</a:t>
            </a: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5183187" y="5272"/>
            <a:ext cx="3960813" cy="828393"/>
          </a:xfrm>
          <a:prstGeom prst="rect">
            <a:avLst/>
          </a:prstGeom>
          <a:solidFill>
            <a:srgbClr val="004F71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  <a:latin typeface="Vafle VUT" panose="02000506030000020004" pitchFamily="2" charset="2"/>
                <a:cs typeface="Arial" panose="020B0604020202020204" pitchFamily="34" charset="0"/>
              </a:rPr>
              <a:t>Možnosti bakalářského studia</a:t>
            </a:r>
            <a:endParaRPr lang="cs-CZ" b="1" dirty="0"/>
          </a:p>
        </p:txBody>
      </p: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467544" y="1124744"/>
            <a:ext cx="8352928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cs-CZ" sz="2300" b="1" dirty="0"/>
              <a:t>Bakalářský studijní program Strojírenství, </a:t>
            </a:r>
            <a:endParaRPr lang="cs-CZ" sz="2300" dirty="0"/>
          </a:p>
          <a:p>
            <a:r>
              <a:rPr lang="cs-CZ" sz="2800" dirty="0"/>
              <a:t>specializace</a:t>
            </a:r>
            <a:r>
              <a:rPr lang="cs-CZ" sz="2800" b="1" dirty="0"/>
              <a:t> Kvalita, spolehlivost a bezpečnost</a:t>
            </a:r>
            <a:endParaRPr lang="cs-CZ" sz="2800" dirty="0"/>
          </a:p>
        </p:txBody>
      </p:sp>
      <p:pic>
        <p:nvPicPr>
          <p:cNvPr id="8" name="Picture 1" descr="UVSSR_color_RGB_CZ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4" y="-3047"/>
            <a:ext cx="4149211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" descr="https://scontent-frt3-1.xx.fbcdn.net/hphotos-xpf1/t31.0-8/12356817_1073251509392586_2068491032659750478_o.jpg"/>
          <p:cNvPicPr>
            <a:picLocks noChangeAspect="1"/>
          </p:cNvPicPr>
          <p:nvPr/>
        </p:nvPicPr>
        <p:blipFill rotWithShape="1"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0091" y="2365544"/>
            <a:ext cx="3591567" cy="34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699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528" y="1821299"/>
            <a:ext cx="82804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Řeší nedostatek odborníků se vzděláním v oblasti kvality, spolehlivosti a bezpečnosti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Komplexní zvládnutí problematiky </a:t>
            </a:r>
            <a:br>
              <a:rPr lang="cs-CZ" i="1" dirty="0"/>
            </a:br>
            <a:r>
              <a:rPr lang="cs-CZ" i="1" dirty="0"/>
              <a:t>managementu kvality, diagnostiky, </a:t>
            </a:r>
            <a:br>
              <a:rPr lang="cs-CZ" i="1" dirty="0"/>
            </a:br>
            <a:r>
              <a:rPr lang="cs-CZ" i="1" dirty="0"/>
              <a:t>údržby, metrologie, </a:t>
            </a:r>
            <a:br>
              <a:rPr lang="cs-CZ" i="1" dirty="0"/>
            </a:br>
            <a:r>
              <a:rPr lang="cs-CZ" i="1" dirty="0"/>
              <a:t>rizik a bezpečnosti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Profilace se zaměřením na kvalitu, </a:t>
            </a:r>
            <a:br>
              <a:rPr lang="cs-CZ" i="1" dirty="0"/>
            </a:br>
            <a:r>
              <a:rPr lang="cs-CZ" i="1" dirty="0"/>
              <a:t>spolehlivost nebo bezpečnost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Studijní pobyty v zahraničí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Možnosti uplatnění </a:t>
            </a:r>
            <a:br>
              <a:rPr lang="cs-CZ" i="1" dirty="0"/>
            </a:br>
            <a:r>
              <a:rPr lang="cs-CZ" i="1" dirty="0"/>
              <a:t> - </a:t>
            </a:r>
            <a:r>
              <a:rPr lang="cs-CZ" i="1" dirty="0" err="1"/>
              <a:t>manager</a:t>
            </a:r>
            <a:r>
              <a:rPr lang="cs-CZ" i="1" dirty="0"/>
              <a:t> (inženýr) kvality, </a:t>
            </a:r>
            <a:br>
              <a:rPr lang="cs-CZ" i="1" dirty="0"/>
            </a:br>
            <a:r>
              <a:rPr lang="cs-CZ" i="1" dirty="0"/>
              <a:t>spolehlivosti, údržby, bezpečnosti,</a:t>
            </a:r>
            <a:br>
              <a:rPr lang="cs-CZ" i="1" dirty="0"/>
            </a:br>
            <a:r>
              <a:rPr lang="cs-CZ" i="1" dirty="0"/>
              <a:t>metrolog, auditor, </a:t>
            </a:r>
            <a:r>
              <a:rPr lang="cs-CZ" i="1" dirty="0" err="1"/>
              <a:t>asset</a:t>
            </a:r>
            <a:r>
              <a:rPr lang="cs-CZ" i="1" dirty="0"/>
              <a:t> </a:t>
            </a:r>
            <a:r>
              <a:rPr lang="cs-CZ" i="1" dirty="0" err="1"/>
              <a:t>manager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 dalšího studia </a:t>
            </a:r>
            <a:br>
              <a:rPr lang="cs-CZ" i="1" dirty="0"/>
            </a:br>
            <a:r>
              <a:rPr lang="cs-CZ" i="1" dirty="0"/>
              <a:t>v doktorských programech</a:t>
            </a:r>
            <a:endParaRPr lang="cs-CZ" dirty="0"/>
          </a:p>
        </p:txBody>
      </p: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251520" y="908720"/>
            <a:ext cx="8784976" cy="77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cs-CZ" sz="2300" b="1" dirty="0"/>
              <a:t>Navazující magisterský studijní program</a:t>
            </a:r>
            <a:endParaRPr lang="cs-CZ" sz="2300" dirty="0"/>
          </a:p>
          <a:p>
            <a:r>
              <a:rPr lang="cs-CZ" sz="2800" b="1" dirty="0"/>
              <a:t>Kvalita, spolehlivost a bezpečnost</a:t>
            </a:r>
            <a:endParaRPr lang="cs-CZ" sz="2800" dirty="0"/>
          </a:p>
        </p:txBody>
      </p:sp>
      <p:pic>
        <p:nvPicPr>
          <p:cNvPr id="6" name="Obrázek 1" descr="C:\Users\Miloš Hammer\Documents\FOTO-bakaláři\IMG_0004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5976" y="3212976"/>
            <a:ext cx="4605140" cy="307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UVSSR_color_RGB_C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4" y="-3047"/>
            <a:ext cx="4149211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5183187" y="-11112"/>
            <a:ext cx="3960813" cy="828393"/>
          </a:xfrm>
          <a:prstGeom prst="rect">
            <a:avLst/>
          </a:prstGeom>
          <a:solidFill>
            <a:srgbClr val="004F71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Možnosti magisterského studia</a:t>
            </a:r>
          </a:p>
        </p:txBody>
      </p:sp>
    </p:spTree>
    <p:extLst>
      <p:ext uri="{BB962C8B-B14F-4D97-AF65-F5344CB8AC3E}">
        <p14:creationId xmlns:p14="http://schemas.microsoft.com/office/powerpoint/2010/main" val="2347858376"/>
      </p:ext>
    </p:extLst>
  </p:cSld>
  <p:clrMapOvr>
    <a:masterClrMapping/>
  </p:clrMapOvr>
  <p:transition advClick="0" advTm="11391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 20"/>
          <p:cNvGraphicFramePr/>
          <p:nvPr/>
        </p:nvGraphicFramePr>
        <p:xfrm>
          <a:off x="5724128" y="260648"/>
          <a:ext cx="27363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013" y="913900"/>
            <a:ext cx="18002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cap="all" dirty="0"/>
              <a:t>Kvalita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Plánování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Analýza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Řízení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Audity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Certifikace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643" y="2418267"/>
            <a:ext cx="2483768" cy="12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Kruhová šipka 9"/>
          <p:cNvSpPr/>
          <p:nvPr/>
        </p:nvSpPr>
        <p:spPr>
          <a:xfrm rot="657153">
            <a:off x="880110" y="819094"/>
            <a:ext cx="8233537" cy="4374267"/>
          </a:xfrm>
          <a:prstGeom prst="circularArrow">
            <a:avLst>
              <a:gd name="adj1" fmla="val 20870"/>
              <a:gd name="adj2" fmla="val 1142319"/>
              <a:gd name="adj3" fmla="val 1628452"/>
              <a:gd name="adj4" fmla="val 10800000"/>
              <a:gd name="adj5" fmla="val 1783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 rot="20400000">
            <a:off x="1749864" y="1850463"/>
            <a:ext cx="2303325" cy="1296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402838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Naplánovat</a:t>
            </a:r>
          </a:p>
        </p:txBody>
      </p:sp>
      <p:sp>
        <p:nvSpPr>
          <p:cNvPr id="18" name="Obdélník 17"/>
          <p:cNvSpPr/>
          <p:nvPr/>
        </p:nvSpPr>
        <p:spPr>
          <a:xfrm rot="540000">
            <a:off x="3762108" y="1892143"/>
            <a:ext cx="2303325" cy="7335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32619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Provést</a:t>
            </a:r>
          </a:p>
        </p:txBody>
      </p:sp>
      <p:sp>
        <p:nvSpPr>
          <p:cNvPr id="19" name="Obdélník 18"/>
          <p:cNvSpPr/>
          <p:nvPr/>
        </p:nvSpPr>
        <p:spPr>
          <a:xfrm rot="2580000">
            <a:off x="5596208" y="2672365"/>
            <a:ext cx="2752685" cy="18721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2921664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Analyzovat</a:t>
            </a:r>
          </a:p>
        </p:txBody>
      </p:sp>
      <p:sp>
        <p:nvSpPr>
          <p:cNvPr id="20" name="Obdélník 19"/>
          <p:cNvSpPr/>
          <p:nvPr/>
        </p:nvSpPr>
        <p:spPr>
          <a:xfrm rot="20066790">
            <a:off x="6147316" y="3031794"/>
            <a:ext cx="2303325" cy="1296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243585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b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Zrealizovat</a:t>
            </a:r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107504" y="4909370"/>
            <a:ext cx="5076056" cy="46384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/>
              <a:t>V oboru</a:t>
            </a:r>
            <a:r>
              <a:rPr lang="cs-CZ" sz="2400" b="1" dirty="0"/>
              <a:t> </a:t>
            </a:r>
            <a:r>
              <a:rPr lang="cs-CZ" b="1" dirty="0"/>
              <a:t>Kvalita, spolehlivost a bezpečnost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107504" y="5334952"/>
            <a:ext cx="8856984" cy="111838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zvládnete  postupy a metody managementu kvality, </a:t>
            </a:r>
          </a:p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s možnosti uplatnění ve funkci </a:t>
            </a:r>
          </a:p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například </a:t>
            </a:r>
            <a:r>
              <a:rPr lang="cs-CZ" sz="2000" b="1" i="1" dirty="0" err="1"/>
              <a:t>managera</a:t>
            </a:r>
            <a:r>
              <a:rPr lang="cs-CZ" sz="2000" b="1" i="1" dirty="0"/>
              <a:t> kvality firmy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2" name="Picture 4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53631"/>
            <a:ext cx="3248839" cy="21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73082"/>
      </p:ext>
    </p:extLst>
  </p:cSld>
  <p:clrMapOvr>
    <a:masterClrMapping/>
  </p:clrMapOvr>
  <p:transition advClick="0" advTm="12987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57" y="889066"/>
            <a:ext cx="1944216" cy="24899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 bwMode="auto">
          <a:xfrm>
            <a:off x="5220072" y="11087"/>
            <a:ext cx="2520280" cy="1297472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1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Podnikatelská </a:t>
            </a:r>
          </a:p>
          <a:p>
            <a:pPr marL="0" marR="0" indent="0" algn="ctr" defTabSz="449263" rtl="0" eaLnBrk="1" fontAlgn="base" latinLnBrk="0" hangingPunct="1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strategie </a:t>
            </a:r>
          </a:p>
          <a:p>
            <a:pPr marL="0" marR="0" indent="0" algn="ctr" defTabSz="449263" rtl="0" eaLnBrk="1" fontAlgn="base" latinLnBrk="0" hangingPunct="1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8204266"/>
              </p:ext>
            </p:extLst>
          </p:nvPr>
        </p:nvGraphicFramePr>
        <p:xfrm>
          <a:off x="4716016" y="1247516"/>
          <a:ext cx="4320480" cy="347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685345"/>
              </p:ext>
            </p:extLst>
          </p:nvPr>
        </p:nvGraphicFramePr>
        <p:xfrm>
          <a:off x="0" y="1119320"/>
          <a:ext cx="5868144" cy="490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ovéPole 5"/>
          <p:cNvSpPr txBox="1"/>
          <p:nvPr/>
        </p:nvSpPr>
        <p:spPr bwMode="auto">
          <a:xfrm>
            <a:off x="107504" y="4765354"/>
            <a:ext cx="5076056" cy="46384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/>
              <a:t>V oboru</a:t>
            </a:r>
            <a:r>
              <a:rPr lang="cs-CZ" sz="2400" b="1" dirty="0"/>
              <a:t> </a:t>
            </a:r>
            <a:r>
              <a:rPr lang="cs-CZ" b="1" dirty="0"/>
              <a:t>Kvalita, spolehlivost a bezpečnost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107504" y="5190936"/>
            <a:ext cx="8856984" cy="111838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zvládnete  postupy a metody auditovaní systému managementu kvality, </a:t>
            </a:r>
          </a:p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s možnosti uplatnění ve funkci </a:t>
            </a:r>
          </a:p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interního auditora firmy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7856077"/>
      </p:ext>
    </p:extLst>
  </p:cSld>
  <p:clrMapOvr>
    <a:masterClrMapping/>
  </p:clrMapOvr>
  <p:transition spd="med" advTm="1096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hvtrading.cz/data/imgs/2713b-ti9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77769">
            <a:off x="6491735" y="2727091"/>
            <a:ext cx="1557102" cy="35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7544" y="836712"/>
            <a:ext cx="4242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/>
              <a:t>MULTIPARAMETRICKÁ DIAGNOSTIKA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err="1">
                <a:solidFill>
                  <a:srgbClr val="800000"/>
                </a:solidFill>
              </a:rPr>
              <a:t>Termodiagnostika</a:t>
            </a:r>
            <a:endParaRPr lang="cs-CZ" sz="1600" dirty="0">
              <a:solidFill>
                <a:srgbClr val="800000"/>
              </a:solidFill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Hluková diagnostika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err="1">
                <a:solidFill>
                  <a:srgbClr val="800000"/>
                </a:solidFill>
              </a:rPr>
              <a:t>Elektrodiagnostika</a:t>
            </a:r>
            <a:endParaRPr lang="cs-CZ" sz="1600" dirty="0">
              <a:solidFill>
                <a:srgbClr val="800000"/>
              </a:solidFill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err="1">
                <a:solidFill>
                  <a:srgbClr val="800000"/>
                </a:solidFill>
              </a:rPr>
              <a:t>Vibrodiagnostika</a:t>
            </a:r>
            <a:endParaRPr lang="cs-CZ" sz="1600" dirty="0">
              <a:solidFill>
                <a:srgbClr val="800000"/>
              </a:solidFill>
            </a:endParaRPr>
          </a:p>
        </p:txBody>
      </p:sp>
      <p:pic>
        <p:nvPicPr>
          <p:cNvPr id="3075" name="Obrázek 9" descr="F:\DOKUMENTY_D\Akreditace VUT\Obor KSB\IR00027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172998" y="260648"/>
            <a:ext cx="3935506" cy="295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80895"/>
            <a:ext cx="5065494" cy="236027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8" name="Picture 6" descr="SKF Microlog Analyzer A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96752"/>
            <a:ext cx="1835696" cy="183569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 bwMode="auto">
          <a:xfrm>
            <a:off x="179512" y="5399072"/>
            <a:ext cx="8856984" cy="9901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zvládnete  aplikaci nejmodernějších metod </a:t>
            </a:r>
            <a:r>
              <a:rPr lang="cs-CZ" sz="2000" b="1" i="1" dirty="0" err="1"/>
              <a:t>multiparametrické</a:t>
            </a:r>
            <a:r>
              <a:rPr lang="cs-CZ" sz="2000" b="1" i="1" dirty="0"/>
              <a:t> diagnostiky s možnosti uplatnění ve funkci </a:t>
            </a:r>
            <a:br>
              <a:rPr lang="cs-CZ" sz="2000" b="1" i="1" dirty="0"/>
            </a:br>
            <a:r>
              <a:rPr lang="cs-CZ" sz="2000" b="1" i="1" dirty="0"/>
              <a:t>například vedoucího diagnostika firmy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179739" y="4981378"/>
            <a:ext cx="5076056" cy="46384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/>
              <a:t>V oboru</a:t>
            </a:r>
            <a:r>
              <a:rPr lang="cs-CZ" sz="2400" b="1" dirty="0"/>
              <a:t> </a:t>
            </a:r>
            <a:r>
              <a:rPr lang="cs-CZ" b="1" dirty="0"/>
              <a:t>Kvalita, spolehlivost a bezpečnost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884"/>
      </p:ext>
    </p:extLst>
  </p:cSld>
  <p:clrMapOvr>
    <a:masterClrMapping/>
  </p:clrMapOvr>
  <p:transition advClick="0" advTm="10915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20272" y="917090"/>
            <a:ext cx="17892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/>
              <a:t>SPOLEHLIVOST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Analýza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Životnost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Bezpečnost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Lidský činitel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496" y="3913069"/>
            <a:ext cx="211558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/>
              <a:t>ÚDRŽBA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Inženýrství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Management</a:t>
            </a:r>
          </a:p>
        </p:txBody>
      </p:sp>
      <p:sp>
        <p:nvSpPr>
          <p:cNvPr id="9" name="TextovéPole 8"/>
          <p:cNvSpPr txBox="1"/>
          <p:nvPr/>
        </p:nvSpPr>
        <p:spPr bwMode="auto">
          <a:xfrm>
            <a:off x="5220072" y="3311662"/>
            <a:ext cx="3528392" cy="3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1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RELIABILITY MODELING</a:t>
            </a:r>
          </a:p>
        </p:txBody>
      </p:sp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3114"/>
            <a:ext cx="4443916" cy="29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2320188" cy="217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3672408" cy="204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 bwMode="auto">
          <a:xfrm>
            <a:off x="107504" y="4909370"/>
            <a:ext cx="5076056" cy="46384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/>
              <a:t>V oboru</a:t>
            </a:r>
            <a:r>
              <a:rPr lang="cs-CZ" sz="2400" b="1" dirty="0"/>
              <a:t> </a:t>
            </a:r>
            <a:r>
              <a:rPr lang="cs-CZ" b="1" dirty="0"/>
              <a:t>Kvalita, spolehlivost a bezpečnost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107504" y="5334952"/>
            <a:ext cx="9001000" cy="9901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zvládnete  postupy a metody řízení spolehlivosti výrobků,  strojů a zařízení a rovněž management jejich údržby s možnosti uplatnění  </a:t>
            </a:r>
            <a:br>
              <a:rPr lang="cs-CZ" sz="2000" b="1" i="1" dirty="0"/>
            </a:br>
            <a:r>
              <a:rPr lang="cs-CZ" sz="2000" b="1" i="1" dirty="0"/>
              <a:t>ve funkci </a:t>
            </a:r>
            <a:r>
              <a:rPr lang="cs-CZ" sz="2000" b="1" i="1" dirty="0" err="1"/>
              <a:t>managera</a:t>
            </a:r>
            <a:r>
              <a:rPr lang="cs-CZ" sz="2000" b="1" i="1" dirty="0"/>
              <a:t> nebo technika údržby firmy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5165557" y="14207"/>
            <a:ext cx="3960813" cy="73324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4F71"/>
                </a:solidFill>
              </a:rPr>
              <a:t>KVALITA, SPOLEHLIVOST A BEZPEČNOST</a:t>
            </a:r>
          </a:p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4F71"/>
                </a:solidFill>
              </a:rPr>
              <a:t>SPOLUPRÁCE S PRŮMYSLEM</a:t>
            </a:r>
          </a:p>
        </p:txBody>
      </p:sp>
    </p:spTree>
    <p:extLst>
      <p:ext uri="{BB962C8B-B14F-4D97-AF65-F5344CB8AC3E}">
        <p14:creationId xmlns:p14="http://schemas.microsoft.com/office/powerpoint/2010/main" val="1164274372"/>
      </p:ext>
    </p:extLst>
  </p:cSld>
  <p:clrMapOvr>
    <a:masterClrMapping/>
  </p:clrMapOvr>
  <p:transition advClick="0" advTm="11045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5608" y="935955"/>
            <a:ext cx="4248472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/>
              <a:t>ISO GPS – METROLOGIE 21. STOLETÍ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Metrologie diagnostických veličin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Analýza rozměrů a geometrických tolerancí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Analýza textury povrchů atd.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54923"/>
            <a:ext cx="4579483" cy="26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803"/>
          <a:stretch/>
        </p:blipFill>
        <p:spPr bwMode="auto">
          <a:xfrm>
            <a:off x="5004048" y="6581"/>
            <a:ext cx="3532236" cy="3275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709" y="3361467"/>
            <a:ext cx="2886787" cy="198673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 bwMode="auto">
          <a:xfrm>
            <a:off x="179512" y="5399072"/>
            <a:ext cx="8856984" cy="9901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zvládnete nejmodernější metody strojírenské a aplikované metrologie s možnosti uplatnění ve funkci </a:t>
            </a:r>
            <a:br>
              <a:rPr lang="cs-CZ" sz="2000" b="1" i="1" dirty="0"/>
            </a:br>
            <a:r>
              <a:rPr lang="cs-CZ" sz="2000" b="1" i="1" dirty="0"/>
              <a:t>například vedoucího metrologa firmy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179512" y="5013176"/>
            <a:ext cx="5076056" cy="46384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/>
              <a:t>V oboru</a:t>
            </a:r>
            <a:r>
              <a:rPr lang="cs-CZ" sz="2400" b="1" dirty="0"/>
              <a:t> </a:t>
            </a:r>
            <a:r>
              <a:rPr lang="cs-CZ" b="1" dirty="0"/>
              <a:t>Kvalita, spolehlivost a bezpečnost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0513"/>
      </p:ext>
    </p:extLst>
  </p:cSld>
  <p:clrMapOvr>
    <a:masterClrMapping/>
  </p:clrMapOvr>
  <p:transition advClick="0" advTm="10944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2231" y="836712"/>
            <a:ext cx="367240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/>
              <a:t>BEZPEČNOST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Identifikace nebezpečí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Odhad pravděpodobnosti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Modelování následků nehod a havárií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Havarijní plánování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Přijatelnost rizik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2665" y="3910264"/>
            <a:ext cx="404885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/>
              <a:t>ANALÝZA RIZIK STROJNÍCH ZAŘÍZENÍ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soustruhy, frézky, vyvrtávačky, lisy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průmyslové pece, složité technologie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3382"/>
            <a:ext cx="4245861" cy="49097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958" y="2060848"/>
            <a:ext cx="2539050" cy="188012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 bwMode="auto">
          <a:xfrm>
            <a:off x="179512" y="4909370"/>
            <a:ext cx="5076056" cy="46384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/>
              <a:t>V oboru</a:t>
            </a:r>
            <a:r>
              <a:rPr lang="cs-CZ" sz="2400" b="1" dirty="0"/>
              <a:t> </a:t>
            </a:r>
            <a:r>
              <a:rPr lang="cs-CZ" b="1" dirty="0"/>
              <a:t>Kvalita, spolehlivost a bezpečnost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179512" y="5334952"/>
            <a:ext cx="8856984" cy="9901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49263">
              <a:lnSpc>
                <a:spcPct val="97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cs-CZ" sz="2000" b="1" i="1" dirty="0"/>
              <a:t>zvládnete  postupy a metody analýzy rizik a hodnocení bezpečnosti technických zařízení s možnosti uplatnění ve funkci </a:t>
            </a:r>
            <a:br>
              <a:rPr lang="cs-CZ" sz="2000" b="1" i="1" dirty="0"/>
            </a:br>
            <a:r>
              <a:rPr lang="cs-CZ" sz="2000" b="1" i="1" dirty="0"/>
              <a:t>technika nebo </a:t>
            </a:r>
            <a:r>
              <a:rPr lang="cs-CZ" sz="2000" b="1" i="1" dirty="0" err="1"/>
              <a:t>managera</a:t>
            </a:r>
            <a:r>
              <a:rPr lang="cs-CZ" sz="2000" b="1" i="1" dirty="0"/>
              <a:t> bezpečnosti firmy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957181"/>
      </p:ext>
    </p:extLst>
  </p:cSld>
  <p:clrMapOvr>
    <a:masterClrMapping/>
  </p:clrMapOvr>
  <p:transition advClick="0" advTm="11253">
    <p:plus/>
  </p:transition>
</p:sld>
</file>

<file path=ppt/theme/theme1.xml><?xml version="1.0" encoding="utf-8"?>
<a:theme xmlns:a="http://schemas.openxmlformats.org/drawingml/2006/main" name="Motiv1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7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3703</TotalTime>
  <Words>1289</Words>
  <Application>Microsoft Office PowerPoint</Application>
  <PresentationFormat>Předvádění na obrazovce (4:3)</PresentationFormat>
  <Paragraphs>212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Berlin Sans FB Demi</vt:lpstr>
      <vt:lpstr>Bernard MT Condensed</vt:lpstr>
      <vt:lpstr>Calibri</vt:lpstr>
      <vt:lpstr>Open Sans</vt:lpstr>
      <vt:lpstr>Tahoma</vt:lpstr>
      <vt:lpstr>Times New Roman</vt:lpstr>
      <vt:lpstr>Vafle</vt:lpstr>
      <vt:lpstr>Vafle Light VUT</vt:lpstr>
      <vt:lpstr>Vafle VUT</vt:lpstr>
      <vt:lpstr>Wingdings</vt:lpstr>
      <vt:lpstr>Motiv1</vt:lpstr>
      <vt:lpstr> ODBOR KVALITY, SPOLEHLIVOSTI  A BEZPEČNOSTI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Ing. Matouš Bowyer 2019: Multiparametrická diagnostika vysokootáčkového stroje</vt:lpstr>
      <vt:lpstr> Ing. Jakub Pavliš 2020: Využití optického odměřovacího systému Renishaw pro snímače a komparátory </vt:lpstr>
      <vt:lpstr>Ing. Vlastimil Hrbáček 2020: NÁVRH PROVOZNÍCH MEZÍ PRO DIAGNOSTICKÝ SYSTÉM OBRÁBĚCÍHO STROJE</vt:lpstr>
      <vt:lpstr> KVALITA, SPOLEHLIVOST A BEZPEČNOST SPOLUPRÁCE S PRŮMYSLEM - reference </vt:lpstr>
      <vt:lpstr>Další informace</vt:lpstr>
      <vt:lpstr>Prezentace aplikace PowerPoint</vt:lpstr>
    </vt:vector>
  </TitlesOfParts>
  <Company>UVSSR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Hulman</dc:creator>
  <cp:lastModifiedBy>Róbert Jankových</cp:lastModifiedBy>
  <cp:revision>368</cp:revision>
  <dcterms:created xsi:type="dcterms:W3CDTF">2006-12-04T14:14:06Z</dcterms:created>
  <dcterms:modified xsi:type="dcterms:W3CDTF">2021-11-29T15:10:41Z</dcterms:modified>
</cp:coreProperties>
</file>