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11" r:id="rId2"/>
    <p:sldId id="337" r:id="rId3"/>
    <p:sldId id="338" r:id="rId4"/>
    <p:sldId id="339" r:id="rId5"/>
    <p:sldId id="340" r:id="rId6"/>
    <p:sldId id="345" r:id="rId7"/>
    <p:sldId id="347" r:id="rId8"/>
    <p:sldId id="348" r:id="rId9"/>
    <p:sldId id="29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4DB1E8-7F7E-41AD-8939-6B929EDDC1E6}" type="doc">
      <dgm:prSet loTypeId="urn:microsoft.com/office/officeart/2005/8/layout/radial6" loCatId="cycle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2DFDF2A-7632-46FB-9798-361DDAC7BB3A}">
      <dgm:prSet phldrT="[Text]" custT="1"/>
      <dgm:spPr/>
      <dgm:t>
        <a:bodyPr/>
        <a:lstStyle/>
        <a:p>
          <a:r>
            <a:rPr lang="cs-CZ" sz="1800" dirty="0"/>
            <a:t>Výrobní stroje, systémy a roboty</a:t>
          </a:r>
        </a:p>
      </dgm:t>
    </dgm:pt>
    <dgm:pt modelId="{673FB6C9-3375-4058-9C8B-B2F232DDC6BE}" type="parTrans" cxnId="{52518521-6124-4CD5-AECC-D99525DA3FB1}">
      <dgm:prSet/>
      <dgm:spPr/>
      <dgm:t>
        <a:bodyPr/>
        <a:lstStyle/>
        <a:p>
          <a:endParaRPr lang="cs-CZ"/>
        </a:p>
      </dgm:t>
    </dgm:pt>
    <dgm:pt modelId="{0BE1AC69-E9F5-4310-B599-39AE76CB3A47}" type="sibTrans" cxnId="{52518521-6124-4CD5-AECC-D99525DA3FB1}">
      <dgm:prSet/>
      <dgm:spPr/>
      <dgm:t>
        <a:bodyPr/>
        <a:lstStyle/>
        <a:p>
          <a:endParaRPr lang="cs-CZ"/>
        </a:p>
      </dgm:t>
    </dgm:pt>
    <dgm:pt modelId="{DC899D87-C06D-4CA4-A018-3B42E9D6DEC6}">
      <dgm:prSet phldrT="[Text]" custT="1"/>
      <dgm:spPr/>
      <dgm:t>
        <a:bodyPr/>
        <a:lstStyle/>
        <a:p>
          <a:r>
            <a:rPr lang="cs-CZ" sz="1200" dirty="0"/>
            <a:t>Strojírenství</a:t>
          </a:r>
        </a:p>
      </dgm:t>
    </dgm:pt>
    <dgm:pt modelId="{84AA4D52-755F-4F19-B0AA-1A8DC3050CFA}" type="parTrans" cxnId="{84433FB9-0DA2-4794-B34C-144285C93559}">
      <dgm:prSet/>
      <dgm:spPr/>
      <dgm:t>
        <a:bodyPr/>
        <a:lstStyle/>
        <a:p>
          <a:endParaRPr lang="cs-CZ"/>
        </a:p>
      </dgm:t>
    </dgm:pt>
    <dgm:pt modelId="{3B550E46-D782-4ECC-90CB-55B64053AADF}" type="sibTrans" cxnId="{84433FB9-0DA2-4794-B34C-144285C93559}">
      <dgm:prSet/>
      <dgm:spPr/>
      <dgm:t>
        <a:bodyPr/>
        <a:lstStyle/>
        <a:p>
          <a:endParaRPr lang="cs-CZ"/>
        </a:p>
      </dgm:t>
    </dgm:pt>
    <dgm:pt modelId="{AB5DDB13-E273-4C81-8024-D801CCF43F27}">
      <dgm:prSet phldrT="[Text]" custT="1"/>
      <dgm:spPr/>
      <dgm:t>
        <a:bodyPr/>
        <a:lstStyle/>
        <a:p>
          <a:r>
            <a:rPr lang="cs-CZ" sz="1100" dirty="0"/>
            <a:t>Automatizace</a:t>
          </a:r>
        </a:p>
      </dgm:t>
    </dgm:pt>
    <dgm:pt modelId="{CEDA8AD6-4FF8-4377-8641-276484B2D401}" type="parTrans" cxnId="{7102D2B0-FE5A-46C0-B47F-1EE41DC0331A}">
      <dgm:prSet/>
      <dgm:spPr/>
      <dgm:t>
        <a:bodyPr/>
        <a:lstStyle/>
        <a:p>
          <a:endParaRPr lang="cs-CZ"/>
        </a:p>
      </dgm:t>
    </dgm:pt>
    <dgm:pt modelId="{F2E52AF2-B853-4BD7-BC1B-496AF4518B22}" type="sibTrans" cxnId="{7102D2B0-FE5A-46C0-B47F-1EE41DC0331A}">
      <dgm:prSet/>
      <dgm:spPr/>
      <dgm:t>
        <a:bodyPr/>
        <a:lstStyle/>
        <a:p>
          <a:endParaRPr lang="cs-CZ"/>
        </a:p>
      </dgm:t>
    </dgm:pt>
    <dgm:pt modelId="{E1BEABB4-0A1A-4231-B632-BFF991CECFC4}">
      <dgm:prSet phldrT="[Text]" custT="1"/>
      <dgm:spPr/>
      <dgm:t>
        <a:bodyPr/>
        <a:lstStyle/>
        <a:p>
          <a:r>
            <a:rPr lang="cs-CZ" sz="1200" dirty="0"/>
            <a:t>Informatika</a:t>
          </a:r>
        </a:p>
      </dgm:t>
    </dgm:pt>
    <dgm:pt modelId="{E3DF8182-9A8A-4FDD-AE9E-66ED62EC53E2}" type="parTrans" cxnId="{792A2763-AC1C-4E49-A2FC-DC072CA3B5B2}">
      <dgm:prSet/>
      <dgm:spPr/>
      <dgm:t>
        <a:bodyPr/>
        <a:lstStyle/>
        <a:p>
          <a:endParaRPr lang="cs-CZ"/>
        </a:p>
      </dgm:t>
    </dgm:pt>
    <dgm:pt modelId="{BC4C2787-D946-4502-BDD0-0B4B5D2D4F82}" type="sibTrans" cxnId="{792A2763-AC1C-4E49-A2FC-DC072CA3B5B2}">
      <dgm:prSet/>
      <dgm:spPr/>
      <dgm:t>
        <a:bodyPr/>
        <a:lstStyle/>
        <a:p>
          <a:endParaRPr lang="cs-CZ"/>
        </a:p>
      </dgm:t>
    </dgm:pt>
    <dgm:pt modelId="{EBA09E29-5601-48E8-B519-457129D901E3}">
      <dgm:prSet phldrT="[Text]" custT="1"/>
      <dgm:spPr/>
      <dgm:t>
        <a:bodyPr lIns="0" tIns="0" rIns="0" bIns="36000"/>
        <a:lstStyle/>
        <a:p>
          <a:r>
            <a:rPr lang="cs-CZ" sz="1100" dirty="0"/>
            <a:t>Elektrotechnika</a:t>
          </a:r>
          <a:endParaRPr lang="cs-CZ" sz="800" dirty="0"/>
        </a:p>
      </dgm:t>
    </dgm:pt>
    <dgm:pt modelId="{2F6DD744-FB85-47D4-B399-A100AF1B19A1}" type="parTrans" cxnId="{9E62F697-3296-40AA-B360-74C414DD2DCC}">
      <dgm:prSet/>
      <dgm:spPr/>
      <dgm:t>
        <a:bodyPr/>
        <a:lstStyle/>
        <a:p>
          <a:endParaRPr lang="cs-CZ"/>
        </a:p>
      </dgm:t>
    </dgm:pt>
    <dgm:pt modelId="{1B869EA6-B47E-4A8A-8CF7-EA335E6B7DA4}" type="sibTrans" cxnId="{9E62F697-3296-40AA-B360-74C414DD2DCC}">
      <dgm:prSet/>
      <dgm:spPr/>
      <dgm:t>
        <a:bodyPr/>
        <a:lstStyle/>
        <a:p>
          <a:endParaRPr lang="cs-CZ"/>
        </a:p>
      </dgm:t>
    </dgm:pt>
    <dgm:pt modelId="{9F2A8CA0-3192-48F2-9B21-370CB998FDFE}" type="pres">
      <dgm:prSet presAssocID="{C74DB1E8-7F7E-41AD-8939-6B929EDDC1E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2B94CF3-C8C2-4E7F-9A66-617488A1BB73}" type="pres">
      <dgm:prSet presAssocID="{82DFDF2A-7632-46FB-9798-361DDAC7BB3A}" presName="centerShape" presStyleLbl="node0" presStyleIdx="0" presStyleCnt="1" custScaleX="94736" custScaleY="94736"/>
      <dgm:spPr/>
    </dgm:pt>
    <dgm:pt modelId="{30AA8027-B540-4A2D-9DD9-DAEBF92A3415}" type="pres">
      <dgm:prSet presAssocID="{DC899D87-C06D-4CA4-A018-3B42E9D6DEC6}" presName="node" presStyleLbl="node1" presStyleIdx="0" presStyleCnt="4" custScaleX="107842" custScaleY="107842">
        <dgm:presLayoutVars>
          <dgm:bulletEnabled val="1"/>
        </dgm:presLayoutVars>
      </dgm:prSet>
      <dgm:spPr/>
    </dgm:pt>
    <dgm:pt modelId="{BA940023-0EA1-40D2-8282-A6D062A5205E}" type="pres">
      <dgm:prSet presAssocID="{DC899D87-C06D-4CA4-A018-3B42E9D6DEC6}" presName="dummy" presStyleCnt="0"/>
      <dgm:spPr/>
    </dgm:pt>
    <dgm:pt modelId="{618DC83C-5872-49F9-96EA-0C42FE177E9C}" type="pres">
      <dgm:prSet presAssocID="{3B550E46-D782-4ECC-90CB-55B64053AADF}" presName="sibTrans" presStyleLbl="sibTrans2D1" presStyleIdx="0" presStyleCnt="4"/>
      <dgm:spPr/>
    </dgm:pt>
    <dgm:pt modelId="{9AD7606F-E1B2-4595-B049-0BFAB8EE11E6}" type="pres">
      <dgm:prSet presAssocID="{AB5DDB13-E273-4C81-8024-D801CCF43F27}" presName="node" presStyleLbl="node1" presStyleIdx="1" presStyleCnt="4" custScaleX="117929" custScaleY="117929" custRadScaleRad="102485">
        <dgm:presLayoutVars>
          <dgm:bulletEnabled val="1"/>
        </dgm:presLayoutVars>
      </dgm:prSet>
      <dgm:spPr/>
    </dgm:pt>
    <dgm:pt modelId="{C784E192-19DE-4020-ADBE-2EBA3343C2C9}" type="pres">
      <dgm:prSet presAssocID="{AB5DDB13-E273-4C81-8024-D801CCF43F27}" presName="dummy" presStyleCnt="0"/>
      <dgm:spPr/>
    </dgm:pt>
    <dgm:pt modelId="{3D137850-9C5B-41B7-A42B-CD27582711AD}" type="pres">
      <dgm:prSet presAssocID="{F2E52AF2-B853-4BD7-BC1B-496AF4518B22}" presName="sibTrans" presStyleLbl="sibTrans2D1" presStyleIdx="1" presStyleCnt="4"/>
      <dgm:spPr/>
    </dgm:pt>
    <dgm:pt modelId="{D15A29DE-1228-4301-B45E-E2B8663FBB8E}" type="pres">
      <dgm:prSet presAssocID="{E1BEABB4-0A1A-4231-B632-BFF991CECFC4}" presName="node" presStyleLbl="node1" presStyleIdx="2" presStyleCnt="4">
        <dgm:presLayoutVars>
          <dgm:bulletEnabled val="1"/>
        </dgm:presLayoutVars>
      </dgm:prSet>
      <dgm:spPr/>
    </dgm:pt>
    <dgm:pt modelId="{1A59AB0C-C15C-4614-9E81-79040B6D436E}" type="pres">
      <dgm:prSet presAssocID="{E1BEABB4-0A1A-4231-B632-BFF991CECFC4}" presName="dummy" presStyleCnt="0"/>
      <dgm:spPr/>
    </dgm:pt>
    <dgm:pt modelId="{1ACED2F1-C8B7-4046-AED1-CD0D85406E5C}" type="pres">
      <dgm:prSet presAssocID="{BC4C2787-D946-4502-BDD0-0B4B5D2D4F82}" presName="sibTrans" presStyleLbl="sibTrans2D1" presStyleIdx="2" presStyleCnt="4"/>
      <dgm:spPr/>
    </dgm:pt>
    <dgm:pt modelId="{3C5BE2F3-D12E-45EC-9301-023108323315}" type="pres">
      <dgm:prSet presAssocID="{EBA09E29-5601-48E8-B519-457129D901E3}" presName="node" presStyleLbl="node1" presStyleIdx="3" presStyleCnt="4" custScaleX="118946" custScaleY="118946">
        <dgm:presLayoutVars>
          <dgm:bulletEnabled val="1"/>
        </dgm:presLayoutVars>
      </dgm:prSet>
      <dgm:spPr/>
    </dgm:pt>
    <dgm:pt modelId="{901D8DFE-48E4-40C6-94D0-4FC7033B4E8D}" type="pres">
      <dgm:prSet presAssocID="{EBA09E29-5601-48E8-B519-457129D901E3}" presName="dummy" presStyleCnt="0"/>
      <dgm:spPr/>
    </dgm:pt>
    <dgm:pt modelId="{8E4E4E7B-E97C-4C4C-A618-B9BCB263DBD0}" type="pres">
      <dgm:prSet presAssocID="{1B869EA6-B47E-4A8A-8CF7-EA335E6B7DA4}" presName="sibTrans" presStyleLbl="sibTrans2D1" presStyleIdx="3" presStyleCnt="4"/>
      <dgm:spPr/>
    </dgm:pt>
  </dgm:ptLst>
  <dgm:cxnLst>
    <dgm:cxn modelId="{AE71560A-3BE4-497A-A26A-02A6EDB89ED7}" type="presOf" srcId="{82DFDF2A-7632-46FB-9798-361DDAC7BB3A}" destId="{62B94CF3-C8C2-4E7F-9A66-617488A1BB73}" srcOrd="0" destOrd="0" presId="urn:microsoft.com/office/officeart/2005/8/layout/radial6"/>
    <dgm:cxn modelId="{BA91EC1C-274D-40A2-9924-EC9E825133AF}" type="presOf" srcId="{C74DB1E8-7F7E-41AD-8939-6B929EDDC1E6}" destId="{9F2A8CA0-3192-48F2-9B21-370CB998FDFE}" srcOrd="0" destOrd="0" presId="urn:microsoft.com/office/officeart/2005/8/layout/radial6"/>
    <dgm:cxn modelId="{52518521-6124-4CD5-AECC-D99525DA3FB1}" srcId="{C74DB1E8-7F7E-41AD-8939-6B929EDDC1E6}" destId="{82DFDF2A-7632-46FB-9798-361DDAC7BB3A}" srcOrd="0" destOrd="0" parTransId="{673FB6C9-3375-4058-9C8B-B2F232DDC6BE}" sibTransId="{0BE1AC69-E9F5-4310-B599-39AE76CB3A47}"/>
    <dgm:cxn modelId="{7988E52F-85F2-4CF1-8690-516771BFC8B2}" type="presOf" srcId="{AB5DDB13-E273-4C81-8024-D801CCF43F27}" destId="{9AD7606F-E1B2-4595-B049-0BFAB8EE11E6}" srcOrd="0" destOrd="0" presId="urn:microsoft.com/office/officeart/2005/8/layout/radial6"/>
    <dgm:cxn modelId="{DDCE6361-8213-4026-B10F-E7951F7CDAB1}" type="presOf" srcId="{F2E52AF2-B853-4BD7-BC1B-496AF4518B22}" destId="{3D137850-9C5B-41B7-A42B-CD27582711AD}" srcOrd="0" destOrd="0" presId="urn:microsoft.com/office/officeart/2005/8/layout/radial6"/>
    <dgm:cxn modelId="{792A2763-AC1C-4E49-A2FC-DC072CA3B5B2}" srcId="{82DFDF2A-7632-46FB-9798-361DDAC7BB3A}" destId="{E1BEABB4-0A1A-4231-B632-BFF991CECFC4}" srcOrd="2" destOrd="0" parTransId="{E3DF8182-9A8A-4FDD-AE9E-66ED62EC53E2}" sibTransId="{BC4C2787-D946-4502-BDD0-0B4B5D2D4F82}"/>
    <dgm:cxn modelId="{45178850-2ABB-44BE-B852-C7040BC1D7F0}" type="presOf" srcId="{EBA09E29-5601-48E8-B519-457129D901E3}" destId="{3C5BE2F3-D12E-45EC-9301-023108323315}" srcOrd="0" destOrd="0" presId="urn:microsoft.com/office/officeart/2005/8/layout/radial6"/>
    <dgm:cxn modelId="{D2786B91-E553-4EBC-B80A-179A058FED33}" type="presOf" srcId="{1B869EA6-B47E-4A8A-8CF7-EA335E6B7DA4}" destId="{8E4E4E7B-E97C-4C4C-A618-B9BCB263DBD0}" srcOrd="0" destOrd="0" presId="urn:microsoft.com/office/officeart/2005/8/layout/radial6"/>
    <dgm:cxn modelId="{9E62F697-3296-40AA-B360-74C414DD2DCC}" srcId="{82DFDF2A-7632-46FB-9798-361DDAC7BB3A}" destId="{EBA09E29-5601-48E8-B519-457129D901E3}" srcOrd="3" destOrd="0" parTransId="{2F6DD744-FB85-47D4-B399-A100AF1B19A1}" sibTransId="{1B869EA6-B47E-4A8A-8CF7-EA335E6B7DA4}"/>
    <dgm:cxn modelId="{E868B1A0-DA67-4FA0-AD5E-205B7B4117A1}" type="presOf" srcId="{3B550E46-D782-4ECC-90CB-55B64053AADF}" destId="{618DC83C-5872-49F9-96EA-0C42FE177E9C}" srcOrd="0" destOrd="0" presId="urn:microsoft.com/office/officeart/2005/8/layout/radial6"/>
    <dgm:cxn modelId="{7102D2B0-FE5A-46C0-B47F-1EE41DC0331A}" srcId="{82DFDF2A-7632-46FB-9798-361DDAC7BB3A}" destId="{AB5DDB13-E273-4C81-8024-D801CCF43F27}" srcOrd="1" destOrd="0" parTransId="{CEDA8AD6-4FF8-4377-8641-276484B2D401}" sibTransId="{F2E52AF2-B853-4BD7-BC1B-496AF4518B22}"/>
    <dgm:cxn modelId="{84433FB9-0DA2-4794-B34C-144285C93559}" srcId="{82DFDF2A-7632-46FB-9798-361DDAC7BB3A}" destId="{DC899D87-C06D-4CA4-A018-3B42E9D6DEC6}" srcOrd="0" destOrd="0" parTransId="{84AA4D52-755F-4F19-B0AA-1A8DC3050CFA}" sibTransId="{3B550E46-D782-4ECC-90CB-55B64053AADF}"/>
    <dgm:cxn modelId="{90F15BCE-ED12-40BF-9443-2FAC7F321032}" type="presOf" srcId="{BC4C2787-D946-4502-BDD0-0B4B5D2D4F82}" destId="{1ACED2F1-C8B7-4046-AED1-CD0D85406E5C}" srcOrd="0" destOrd="0" presId="urn:microsoft.com/office/officeart/2005/8/layout/radial6"/>
    <dgm:cxn modelId="{1AF5DCE3-A06B-4DE6-B1D3-1FA813FC01B0}" type="presOf" srcId="{E1BEABB4-0A1A-4231-B632-BFF991CECFC4}" destId="{D15A29DE-1228-4301-B45E-E2B8663FBB8E}" srcOrd="0" destOrd="0" presId="urn:microsoft.com/office/officeart/2005/8/layout/radial6"/>
    <dgm:cxn modelId="{E7451CE8-29BE-4806-90B3-25543F367F5F}" type="presOf" srcId="{DC899D87-C06D-4CA4-A018-3B42E9D6DEC6}" destId="{30AA8027-B540-4A2D-9DD9-DAEBF92A3415}" srcOrd="0" destOrd="0" presId="urn:microsoft.com/office/officeart/2005/8/layout/radial6"/>
    <dgm:cxn modelId="{C22D60B4-708A-4DF2-96FB-740E047B2403}" type="presParOf" srcId="{9F2A8CA0-3192-48F2-9B21-370CB998FDFE}" destId="{62B94CF3-C8C2-4E7F-9A66-617488A1BB73}" srcOrd="0" destOrd="0" presId="urn:microsoft.com/office/officeart/2005/8/layout/radial6"/>
    <dgm:cxn modelId="{941B4442-46BD-4823-8BC8-4EB04DA70E25}" type="presParOf" srcId="{9F2A8CA0-3192-48F2-9B21-370CB998FDFE}" destId="{30AA8027-B540-4A2D-9DD9-DAEBF92A3415}" srcOrd="1" destOrd="0" presId="urn:microsoft.com/office/officeart/2005/8/layout/radial6"/>
    <dgm:cxn modelId="{7A2541BD-097F-4B52-911B-CB8D7236D967}" type="presParOf" srcId="{9F2A8CA0-3192-48F2-9B21-370CB998FDFE}" destId="{BA940023-0EA1-40D2-8282-A6D062A5205E}" srcOrd="2" destOrd="0" presId="urn:microsoft.com/office/officeart/2005/8/layout/radial6"/>
    <dgm:cxn modelId="{CAA52DFF-2992-4D9E-9DA3-1B2E4691F27B}" type="presParOf" srcId="{9F2A8CA0-3192-48F2-9B21-370CB998FDFE}" destId="{618DC83C-5872-49F9-96EA-0C42FE177E9C}" srcOrd="3" destOrd="0" presId="urn:microsoft.com/office/officeart/2005/8/layout/radial6"/>
    <dgm:cxn modelId="{F86E009A-746D-44B6-92FC-31CC0BDD5479}" type="presParOf" srcId="{9F2A8CA0-3192-48F2-9B21-370CB998FDFE}" destId="{9AD7606F-E1B2-4595-B049-0BFAB8EE11E6}" srcOrd="4" destOrd="0" presId="urn:microsoft.com/office/officeart/2005/8/layout/radial6"/>
    <dgm:cxn modelId="{15B3331E-A10A-4032-8350-D211BB6B905F}" type="presParOf" srcId="{9F2A8CA0-3192-48F2-9B21-370CB998FDFE}" destId="{C784E192-19DE-4020-ADBE-2EBA3343C2C9}" srcOrd="5" destOrd="0" presId="urn:microsoft.com/office/officeart/2005/8/layout/radial6"/>
    <dgm:cxn modelId="{C2612857-F9A0-4582-88D5-ED3290DBC20D}" type="presParOf" srcId="{9F2A8CA0-3192-48F2-9B21-370CB998FDFE}" destId="{3D137850-9C5B-41B7-A42B-CD27582711AD}" srcOrd="6" destOrd="0" presId="urn:microsoft.com/office/officeart/2005/8/layout/radial6"/>
    <dgm:cxn modelId="{8FFCF035-3098-41C8-B926-EC49F734B1AF}" type="presParOf" srcId="{9F2A8CA0-3192-48F2-9B21-370CB998FDFE}" destId="{D15A29DE-1228-4301-B45E-E2B8663FBB8E}" srcOrd="7" destOrd="0" presId="urn:microsoft.com/office/officeart/2005/8/layout/radial6"/>
    <dgm:cxn modelId="{12AAE087-6752-49FC-BD8D-001F87270169}" type="presParOf" srcId="{9F2A8CA0-3192-48F2-9B21-370CB998FDFE}" destId="{1A59AB0C-C15C-4614-9E81-79040B6D436E}" srcOrd="8" destOrd="0" presId="urn:microsoft.com/office/officeart/2005/8/layout/radial6"/>
    <dgm:cxn modelId="{EE39500E-939C-42D0-AEDF-A2E0799FF70B}" type="presParOf" srcId="{9F2A8CA0-3192-48F2-9B21-370CB998FDFE}" destId="{1ACED2F1-C8B7-4046-AED1-CD0D85406E5C}" srcOrd="9" destOrd="0" presId="urn:microsoft.com/office/officeart/2005/8/layout/radial6"/>
    <dgm:cxn modelId="{387DCE13-A0FB-4C9E-8326-B3A14CD6043E}" type="presParOf" srcId="{9F2A8CA0-3192-48F2-9B21-370CB998FDFE}" destId="{3C5BE2F3-D12E-45EC-9301-023108323315}" srcOrd="10" destOrd="0" presId="urn:microsoft.com/office/officeart/2005/8/layout/radial6"/>
    <dgm:cxn modelId="{63CE249C-1A67-4A73-A751-B8C3FE78F467}" type="presParOf" srcId="{9F2A8CA0-3192-48F2-9B21-370CB998FDFE}" destId="{901D8DFE-48E4-40C6-94D0-4FC7033B4E8D}" srcOrd="11" destOrd="0" presId="urn:microsoft.com/office/officeart/2005/8/layout/radial6"/>
    <dgm:cxn modelId="{CCA33494-B2B4-4F70-B4C2-B510F8946F21}" type="presParOf" srcId="{9F2A8CA0-3192-48F2-9B21-370CB998FDFE}" destId="{8E4E4E7B-E97C-4C4C-A618-B9BCB263DBD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E4E7B-E97C-4C4C-A618-B9BCB263DBD0}">
      <dsp:nvSpPr>
        <dsp:cNvPr id="0" name=""/>
        <dsp:cNvSpPr/>
      </dsp:nvSpPr>
      <dsp:spPr>
        <a:xfrm>
          <a:off x="1147072" y="521797"/>
          <a:ext cx="3339962" cy="3339962"/>
        </a:xfrm>
        <a:prstGeom prst="blockArc">
          <a:avLst>
            <a:gd name="adj1" fmla="val 10800000"/>
            <a:gd name="adj2" fmla="val 162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CED2F1-C8B7-4046-AED1-CD0D85406E5C}">
      <dsp:nvSpPr>
        <dsp:cNvPr id="0" name=""/>
        <dsp:cNvSpPr/>
      </dsp:nvSpPr>
      <dsp:spPr>
        <a:xfrm>
          <a:off x="1147072" y="521797"/>
          <a:ext cx="3339962" cy="3339962"/>
        </a:xfrm>
        <a:prstGeom prst="blockArc">
          <a:avLst>
            <a:gd name="adj1" fmla="val 5400000"/>
            <a:gd name="adj2" fmla="val 108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137850-9C5B-41B7-A42B-CD27582711AD}">
      <dsp:nvSpPr>
        <dsp:cNvPr id="0" name=""/>
        <dsp:cNvSpPr/>
      </dsp:nvSpPr>
      <dsp:spPr>
        <a:xfrm>
          <a:off x="1187609" y="522301"/>
          <a:ext cx="3339962" cy="3339962"/>
        </a:xfrm>
        <a:prstGeom prst="blockArc">
          <a:avLst>
            <a:gd name="adj1" fmla="val 21598938"/>
            <a:gd name="adj2" fmla="val 5485437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8DC83C-5872-49F9-96EA-0C42FE177E9C}">
      <dsp:nvSpPr>
        <dsp:cNvPr id="0" name=""/>
        <dsp:cNvSpPr/>
      </dsp:nvSpPr>
      <dsp:spPr>
        <a:xfrm>
          <a:off x="1187609" y="521293"/>
          <a:ext cx="3339962" cy="3339962"/>
        </a:xfrm>
        <a:prstGeom prst="blockArc">
          <a:avLst>
            <a:gd name="adj1" fmla="val 16114563"/>
            <a:gd name="adj2" fmla="val 1062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B94CF3-C8C2-4E7F-9A66-617488A1BB73}">
      <dsp:nvSpPr>
        <dsp:cNvPr id="0" name=""/>
        <dsp:cNvSpPr/>
      </dsp:nvSpPr>
      <dsp:spPr>
        <a:xfrm>
          <a:off x="2089324" y="1464048"/>
          <a:ext cx="1455460" cy="14554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Výrobní stroje, systémy a roboty</a:t>
          </a:r>
        </a:p>
      </dsp:txBody>
      <dsp:txXfrm>
        <a:off x="2302471" y="1677195"/>
        <a:ext cx="1029166" cy="1029166"/>
      </dsp:txXfrm>
    </dsp:sp>
    <dsp:sp modelId="{30AA8027-B540-4A2D-9DD9-DAEBF92A3415}">
      <dsp:nvSpPr>
        <dsp:cNvPr id="0" name=""/>
        <dsp:cNvSpPr/>
      </dsp:nvSpPr>
      <dsp:spPr>
        <a:xfrm>
          <a:off x="2237170" y="-19371"/>
          <a:ext cx="1159768" cy="11597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Strojírenství</a:t>
          </a:r>
        </a:p>
      </dsp:txBody>
      <dsp:txXfrm>
        <a:off x="2407014" y="150473"/>
        <a:ext cx="820080" cy="820080"/>
      </dsp:txXfrm>
    </dsp:sp>
    <dsp:sp modelId="{9AD7606F-E1B2-4595-B049-0BFAB8EE11E6}">
      <dsp:nvSpPr>
        <dsp:cNvPr id="0" name=""/>
        <dsp:cNvSpPr/>
      </dsp:nvSpPr>
      <dsp:spPr>
        <a:xfrm>
          <a:off x="3854733" y="1557655"/>
          <a:ext cx="1268247" cy="12682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Automatizace</a:t>
          </a:r>
        </a:p>
      </dsp:txBody>
      <dsp:txXfrm>
        <a:off x="4040463" y="1743385"/>
        <a:ext cx="896787" cy="896787"/>
      </dsp:txXfrm>
    </dsp:sp>
    <dsp:sp modelId="{D15A29DE-1228-4301-B45E-E2B8663FBB8E}">
      <dsp:nvSpPr>
        <dsp:cNvPr id="0" name=""/>
        <dsp:cNvSpPr/>
      </dsp:nvSpPr>
      <dsp:spPr>
        <a:xfrm>
          <a:off x="2279337" y="3285328"/>
          <a:ext cx="1075433" cy="10754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Informatika</a:t>
          </a:r>
        </a:p>
      </dsp:txBody>
      <dsp:txXfrm>
        <a:off x="2436831" y="3442822"/>
        <a:ext cx="760445" cy="760445"/>
      </dsp:txXfrm>
    </dsp:sp>
    <dsp:sp modelId="{3C5BE2F3-D12E-45EC-9301-023108323315}">
      <dsp:nvSpPr>
        <dsp:cNvPr id="0" name=""/>
        <dsp:cNvSpPr/>
      </dsp:nvSpPr>
      <dsp:spPr>
        <a:xfrm>
          <a:off x="546196" y="1552186"/>
          <a:ext cx="1279184" cy="12791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3600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Elektrotechnika</a:t>
          </a:r>
          <a:endParaRPr lang="cs-CZ" sz="800" kern="1200" dirty="0"/>
        </a:p>
      </dsp:txBody>
      <dsp:txXfrm>
        <a:off x="733528" y="1739518"/>
        <a:ext cx="904520" cy="904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6B97A-D2FD-4E9D-894C-FACC80C25D85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CC9C0-9879-44AD-B7D4-FBB218B746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4210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44DE4-78D2-43A2-97EF-9F3AB9FBB4B2}" type="slidenum">
              <a:rPr kumimoji="0" lang="cs-CZ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160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44DE4-78D2-43A2-97EF-9F3AB9FBB4B2}" type="slidenum">
              <a:rPr kumimoji="0" lang="cs-CZ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022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44DE4-78D2-43A2-97EF-9F3AB9FBB4B2}" type="slidenum">
              <a:rPr kumimoji="0" lang="cs-CZ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800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44DE4-78D2-43A2-97EF-9F3AB9FBB4B2}" type="slidenum">
              <a:rPr kumimoji="0" lang="cs-CZ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812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44DE4-78D2-43A2-97EF-9F3AB9FBB4B2}" type="slidenum">
              <a:rPr kumimoji="0" lang="cs-CZ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418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44DE4-78D2-43A2-97EF-9F3AB9FBB4B2}" type="slidenum">
              <a:rPr kumimoji="0" lang="cs-CZ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8939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44DE4-78D2-43A2-97EF-9F3AB9FBB4B2}" type="slidenum">
              <a:rPr kumimoji="0" lang="cs-CZ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501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44DE4-78D2-43A2-97EF-9F3AB9FBB4B2}" type="slidenum">
              <a:rPr kumimoji="0" lang="cs-CZ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505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8D9D0E-3BB7-4104-9FEC-20C20C7583CD}" type="slidenum">
              <a:rPr kumimoji="0" lang="cs-CZ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733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211696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813209"/>
            <a:ext cx="9144000" cy="100205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F292-F4EA-41BE-9EB1-21C68DB53DE5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361C6-F9A0-4E12-ADCF-2AB45372A0AF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Přímá spojnice 8"/>
          <p:cNvCxnSpPr/>
          <p:nvPr userDrawn="1"/>
        </p:nvCxnSpPr>
        <p:spPr>
          <a:xfrm rot="5400000" flipH="1" flipV="1">
            <a:off x="6187721" y="296513"/>
            <a:ext cx="7951" cy="11520000"/>
          </a:xfrm>
          <a:prstGeom prst="line">
            <a:avLst/>
          </a:prstGeom>
          <a:ln w="3175">
            <a:solidFill>
              <a:srgbClr val="004F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>
            <a:extLst>
              <a:ext uri="{FF2B5EF4-FFF2-40B4-BE49-F238E27FC236}">
                <a16:creationId xmlns:a16="http://schemas.microsoft.com/office/drawing/2014/main" id="{BA9B3CBD-FBEC-4FFD-B5C4-A10CD2F867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660" y="357730"/>
            <a:ext cx="2386940" cy="86622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875" y="299089"/>
            <a:ext cx="4467225" cy="90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3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1423" y="184485"/>
            <a:ext cx="5723019" cy="10109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F292-F4EA-41BE-9EB1-21C68DB53DE5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361C6-F9A0-4E12-ADCF-2AB45372A0AF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Přímá spojnice 7"/>
          <p:cNvCxnSpPr/>
          <p:nvPr userDrawn="1"/>
        </p:nvCxnSpPr>
        <p:spPr>
          <a:xfrm rot="5400000" flipH="1" flipV="1">
            <a:off x="6189920" y="-4499489"/>
            <a:ext cx="7951" cy="11520000"/>
          </a:xfrm>
          <a:prstGeom prst="line">
            <a:avLst/>
          </a:prstGeom>
          <a:ln w="3175">
            <a:solidFill>
              <a:srgbClr val="004F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0574" y="296491"/>
            <a:ext cx="3543321" cy="71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27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F292-F4EA-41BE-9EB1-21C68DB53DE5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361C6-F9A0-4E12-ADCF-2AB45372A0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497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F292-F4EA-41BE-9EB1-21C68DB53DE5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361C6-F9A0-4E12-ADCF-2AB45372A0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4513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F292-F4EA-41BE-9EB1-21C68DB53DE5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361C6-F9A0-4E12-ADCF-2AB45372A0AF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0574" y="296491"/>
            <a:ext cx="3543321" cy="71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996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41423" y="184485"/>
            <a:ext cx="10515600" cy="1010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1843" y="149676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9F292-F4EA-41BE-9EB1-21C68DB53DE5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361C6-F9A0-4E12-ADCF-2AB45372A0AF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Přímá spojnice 7"/>
          <p:cNvCxnSpPr/>
          <p:nvPr userDrawn="1"/>
        </p:nvCxnSpPr>
        <p:spPr>
          <a:xfrm flipH="1" flipV="1">
            <a:off x="425945" y="0"/>
            <a:ext cx="7951" cy="6858000"/>
          </a:xfrm>
          <a:prstGeom prst="line">
            <a:avLst/>
          </a:prstGeom>
          <a:ln w="3175">
            <a:solidFill>
              <a:srgbClr val="004F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67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cs-CZ" sz="4000" kern="1200" dirty="0">
          <a:solidFill>
            <a:srgbClr val="E4002B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7" Type="http://schemas.openxmlformats.org/officeDocument/2006/relationships/image" Target="../media/image13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tmp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uvss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inkedin.com/company/42897559" TargetMode="External"/><Relationship Id="rId5" Type="http://schemas.openxmlformats.org/officeDocument/2006/relationships/hyperlink" Target="https://www.instagram.com/uvssrfsi/" TargetMode="External"/><Relationship Id="rId4" Type="http://schemas.openxmlformats.org/officeDocument/2006/relationships/hyperlink" Target="https://www.youtube.com/channel/UCtfPB2YqvAYFp5exmoQdlP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/>
          <p:cNvSpPr txBox="1"/>
          <p:nvPr/>
        </p:nvSpPr>
        <p:spPr>
          <a:xfrm>
            <a:off x="1168430" y="2428923"/>
            <a:ext cx="101758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0" i="0" u="none" strike="noStrike" kern="1200" cap="none" spc="0" normalizeH="0" baseline="0" noProof="0" dirty="0">
                <a:ln>
                  <a:noFill/>
                </a:ln>
                <a:solidFill>
                  <a:srgbClr val="004F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Studijní program „Výrobní stroje, systémy a roboty“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004F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 flipH="1" flipV="1">
            <a:off x="425945" y="0"/>
            <a:ext cx="7951" cy="6858000"/>
          </a:xfrm>
          <a:prstGeom prst="line">
            <a:avLst/>
          </a:prstGeom>
          <a:ln w="3175">
            <a:solidFill>
              <a:srgbClr val="004F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rot="5400000" flipH="1" flipV="1">
            <a:off x="6189920" y="-4499489"/>
            <a:ext cx="7951" cy="11520000"/>
          </a:xfrm>
          <a:prstGeom prst="line">
            <a:avLst/>
          </a:prstGeom>
          <a:ln w="3175">
            <a:solidFill>
              <a:srgbClr val="004F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838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/>
          <p:cNvSpPr txBox="1"/>
          <p:nvPr/>
        </p:nvSpPr>
        <p:spPr>
          <a:xfrm>
            <a:off x="1644595" y="327282"/>
            <a:ext cx="5491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0" i="0" u="none" strike="noStrike" kern="1200" cap="none" spc="0" normalizeH="0" baseline="0" noProof="0" dirty="0">
                <a:ln>
                  <a:noFill/>
                </a:ln>
                <a:solidFill>
                  <a:srgbClr val="004F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Proč studovat obor 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004F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 flipH="1" flipV="1">
            <a:off x="425945" y="0"/>
            <a:ext cx="7951" cy="6858000"/>
          </a:xfrm>
          <a:prstGeom prst="line">
            <a:avLst/>
          </a:prstGeom>
          <a:ln w="3175">
            <a:solidFill>
              <a:srgbClr val="004F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rot="5400000" flipH="1" flipV="1">
            <a:off x="6189920" y="-4499489"/>
            <a:ext cx="7951" cy="11520000"/>
          </a:xfrm>
          <a:prstGeom prst="line">
            <a:avLst/>
          </a:prstGeom>
          <a:ln w="3175">
            <a:solidFill>
              <a:srgbClr val="004F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ástupný obsah 3">
            <a:extLst>
              <a:ext uri="{FF2B5EF4-FFF2-40B4-BE49-F238E27FC236}">
                <a16:creationId xmlns:a16="http://schemas.microsoft.com/office/drawing/2014/main" id="{BB359318-6628-4D00-99CD-BFE0EDDDF17A}"/>
              </a:ext>
            </a:extLst>
          </p:cNvPr>
          <p:cNvSpPr txBox="1">
            <a:spLocks/>
          </p:cNvSpPr>
          <p:nvPr/>
        </p:nvSpPr>
        <p:spPr>
          <a:xfrm>
            <a:off x="588329" y="1513734"/>
            <a:ext cx="6442292" cy="48410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Multioborový studijní program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Perspektivní obor s velkou mírou zaměstnanosti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Spolupráce s průmyslem ve formě diplomových a bakalářských prací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Výuka zaměřená na novinky v průmyslovém světe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Přednášky zahraničních kapacit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Pravidelné exkurze do reálných provozů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Možnost získat osvědčení o elektrotechnické kvalifikaci (dle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vyhl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50/78 Sb.)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Zástupný obsah 3">
            <a:extLst>
              <a:ext uri="{FF2B5EF4-FFF2-40B4-BE49-F238E27FC236}">
                <a16:creationId xmlns:a16="http://schemas.microsoft.com/office/drawing/2014/main" id="{7ED6ED14-6AC0-4196-9C5F-41C33DF05AD2}"/>
              </a:ext>
            </a:extLst>
          </p:cNvPr>
          <p:cNvGraphicFramePr>
            <a:graphicFrameLocks/>
          </p:cNvGraphicFramePr>
          <p:nvPr/>
        </p:nvGraphicFramePr>
        <p:xfrm>
          <a:off x="6245013" y="2032000"/>
          <a:ext cx="5628640" cy="4341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9016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/>
          <p:cNvSpPr txBox="1"/>
          <p:nvPr/>
        </p:nvSpPr>
        <p:spPr>
          <a:xfrm>
            <a:off x="730736" y="274325"/>
            <a:ext cx="7711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0" i="0" u="none" strike="noStrike" kern="1200" cap="none" spc="0" normalizeH="0" baseline="0" noProof="0" dirty="0">
                <a:ln>
                  <a:noFill/>
                </a:ln>
                <a:solidFill>
                  <a:srgbClr val="004F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 se naučíte na oboru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004F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 flipH="1" flipV="1">
            <a:off x="425945" y="0"/>
            <a:ext cx="7951" cy="6858000"/>
          </a:xfrm>
          <a:prstGeom prst="line">
            <a:avLst/>
          </a:prstGeom>
          <a:ln w="3175">
            <a:solidFill>
              <a:srgbClr val="004F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rot="5400000" flipH="1" flipV="1">
            <a:off x="6189920" y="-4499489"/>
            <a:ext cx="7951" cy="11520000"/>
          </a:xfrm>
          <a:prstGeom prst="line">
            <a:avLst/>
          </a:prstGeom>
          <a:ln w="3175">
            <a:solidFill>
              <a:srgbClr val="004F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ástupný obsah 3">
            <a:extLst>
              <a:ext uri="{FF2B5EF4-FFF2-40B4-BE49-F238E27FC236}">
                <a16:creationId xmlns:a16="http://schemas.microsoft.com/office/drawing/2014/main" id="{BB359318-6628-4D00-99CD-BFE0EDDDF17A}"/>
              </a:ext>
            </a:extLst>
          </p:cNvPr>
          <p:cNvSpPr txBox="1">
            <a:spLocks/>
          </p:cNvSpPr>
          <p:nvPr/>
        </p:nvSpPr>
        <p:spPr>
          <a:xfrm>
            <a:off x="588329" y="1513734"/>
            <a:ext cx="7458818" cy="48410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navrhnout konstrukční uzly výrobních strojů a systémů,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porozumět konstrukci celého výrobního stroje,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navrhnout uspořádání výrobního systému,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provést kontrolu geometrické přesnosti obráběcích strojů dle platných norem,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navrhnout elektrické zapojení komponent pro výrobní stroje a systémy,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navrhnout a naprogramovat řízení výrobního stroje, systému nebo robotizovaného pracoviště.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8C23887-B236-4ABC-B423-09227E445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8806" y="1513734"/>
            <a:ext cx="2920237" cy="26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61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/>
          <p:cNvSpPr txBox="1"/>
          <p:nvPr/>
        </p:nvSpPr>
        <p:spPr>
          <a:xfrm>
            <a:off x="938850" y="314394"/>
            <a:ext cx="5491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0" i="0" u="none" strike="noStrike" kern="1200" cap="none" spc="0" normalizeH="0" baseline="0" noProof="0" dirty="0">
                <a:ln>
                  <a:noFill/>
                </a:ln>
                <a:solidFill>
                  <a:srgbClr val="004F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Studijní plán 1. ročník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004F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 flipH="1" flipV="1">
            <a:off x="425945" y="0"/>
            <a:ext cx="7951" cy="6858000"/>
          </a:xfrm>
          <a:prstGeom prst="line">
            <a:avLst/>
          </a:prstGeom>
          <a:ln w="3175">
            <a:solidFill>
              <a:srgbClr val="004F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rot="5400000" flipH="1" flipV="1">
            <a:off x="6189920" y="-4499489"/>
            <a:ext cx="7951" cy="11520000"/>
          </a:xfrm>
          <a:prstGeom prst="line">
            <a:avLst/>
          </a:prstGeom>
          <a:ln w="3175">
            <a:solidFill>
              <a:srgbClr val="004F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ástupný text 2">
            <a:extLst>
              <a:ext uri="{FF2B5EF4-FFF2-40B4-BE49-F238E27FC236}">
                <a16:creationId xmlns:a16="http://schemas.microsoft.com/office/drawing/2014/main" id="{EF7A4735-BABB-4AB5-994B-37E3733F2294}"/>
              </a:ext>
            </a:extLst>
          </p:cNvPr>
          <p:cNvSpPr txBox="1">
            <a:spLocks/>
          </p:cNvSpPr>
          <p:nvPr/>
        </p:nvSpPr>
        <p:spPr>
          <a:xfrm>
            <a:off x="839788" y="1681163"/>
            <a:ext cx="5157787" cy="42076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>
                <a:ln>
                  <a:noFill/>
                </a:ln>
                <a:solidFill>
                  <a:srgbClr val="E4002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Zimní semestr</a:t>
            </a:r>
          </a:p>
        </p:txBody>
      </p:sp>
      <p:sp>
        <p:nvSpPr>
          <p:cNvPr id="30" name="Zástupný obsah 3">
            <a:extLst>
              <a:ext uri="{FF2B5EF4-FFF2-40B4-BE49-F238E27FC236}">
                <a16:creationId xmlns:a16="http://schemas.microsoft.com/office/drawing/2014/main" id="{D97B2D6E-A0C1-4FC3-821B-6CE32615E33D}"/>
              </a:ext>
            </a:extLst>
          </p:cNvPr>
          <p:cNvSpPr txBox="1">
            <a:spLocks/>
          </p:cNvSpPr>
          <p:nvPr/>
        </p:nvSpPr>
        <p:spPr>
          <a:xfrm>
            <a:off x="839788" y="2101932"/>
            <a:ext cx="5157787" cy="4087731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Povinné: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Dynamika výrobních strojů 	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Hydraulické a pneumatické mechanismy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Výpočty a simulace v konstrukci obráběcích strojů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Průmyslové roboty a manipulátory I 	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Teorie a stavba výrobních systémů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Stavba výrobních strojů I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Povinně volitelné: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Projektový management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Provoz obráběcích strojů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Virtuální a rozšířená realita</a:t>
            </a:r>
          </a:p>
        </p:txBody>
      </p:sp>
      <p:sp>
        <p:nvSpPr>
          <p:cNvPr id="31" name="Zástupný text 4">
            <a:extLst>
              <a:ext uri="{FF2B5EF4-FFF2-40B4-BE49-F238E27FC236}">
                <a16:creationId xmlns:a16="http://schemas.microsoft.com/office/drawing/2014/main" id="{F7EA20FE-E635-4E97-9A6B-BA028D88AA9C}"/>
              </a:ext>
            </a:extLst>
          </p:cNvPr>
          <p:cNvSpPr txBox="1">
            <a:spLocks/>
          </p:cNvSpPr>
          <p:nvPr/>
        </p:nvSpPr>
        <p:spPr>
          <a:xfrm>
            <a:off x="6172200" y="1681163"/>
            <a:ext cx="5661660" cy="4207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E4002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Letní semestr</a:t>
            </a:r>
          </a:p>
        </p:txBody>
      </p:sp>
      <p:sp>
        <p:nvSpPr>
          <p:cNvPr id="32" name="Zástupný obsah 5">
            <a:extLst>
              <a:ext uri="{FF2B5EF4-FFF2-40B4-BE49-F238E27FC236}">
                <a16:creationId xmlns:a16="http://schemas.microsoft.com/office/drawing/2014/main" id="{797EB04F-5CB3-4FA0-8950-1A3B407B4EA0}"/>
              </a:ext>
            </a:extLst>
          </p:cNvPr>
          <p:cNvSpPr txBox="1">
            <a:spLocks/>
          </p:cNvSpPr>
          <p:nvPr/>
        </p:nvSpPr>
        <p:spPr>
          <a:xfrm>
            <a:off x="6172200" y="2101932"/>
            <a:ext cx="5183188" cy="443602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Povinné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Elektrické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prvky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automatického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řízení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výrobních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systémů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Elektrotechnika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výrobních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strojů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Informační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systémy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počítačové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sítě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	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Průmyslové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roboty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manipulátory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II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Povinně</a:t>
            </a: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volitelné</a:t>
            </a: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de-DE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skupina</a:t>
            </a: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1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Navrhování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programování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robotických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pracovišť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Stavba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výrobních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strojů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II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Povinně</a:t>
            </a: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volitelné</a:t>
            </a: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de-DE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skupina</a:t>
            </a: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2: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Modelování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simulace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výrobních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strojů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Modelování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simulace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výrobních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systémů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Teorie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obrábění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tváření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nástroje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908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/>
          <p:cNvSpPr txBox="1"/>
          <p:nvPr/>
        </p:nvSpPr>
        <p:spPr>
          <a:xfrm>
            <a:off x="1435940" y="274325"/>
            <a:ext cx="5491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0" i="0" u="none" strike="noStrike" kern="1200" cap="none" spc="0" normalizeH="0" baseline="0" noProof="0" dirty="0">
                <a:ln>
                  <a:noFill/>
                </a:ln>
                <a:solidFill>
                  <a:srgbClr val="004F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Studijní plán 2. ročník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004F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 flipH="1" flipV="1">
            <a:off x="425945" y="0"/>
            <a:ext cx="7951" cy="6858000"/>
          </a:xfrm>
          <a:prstGeom prst="line">
            <a:avLst/>
          </a:prstGeom>
          <a:ln w="3175">
            <a:solidFill>
              <a:srgbClr val="004F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rot="5400000" flipH="1" flipV="1">
            <a:off x="6189920" y="-4499489"/>
            <a:ext cx="7951" cy="11520000"/>
          </a:xfrm>
          <a:prstGeom prst="line">
            <a:avLst/>
          </a:prstGeom>
          <a:ln w="3175">
            <a:solidFill>
              <a:srgbClr val="004F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ástupný text 2">
            <a:extLst>
              <a:ext uri="{FF2B5EF4-FFF2-40B4-BE49-F238E27FC236}">
                <a16:creationId xmlns:a16="http://schemas.microsoft.com/office/drawing/2014/main" id="{EF7A4735-BABB-4AB5-994B-37E3733F2294}"/>
              </a:ext>
            </a:extLst>
          </p:cNvPr>
          <p:cNvSpPr txBox="1">
            <a:spLocks/>
          </p:cNvSpPr>
          <p:nvPr/>
        </p:nvSpPr>
        <p:spPr>
          <a:xfrm>
            <a:off x="839788" y="1681163"/>
            <a:ext cx="5157787" cy="42076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>
                <a:ln>
                  <a:noFill/>
                </a:ln>
                <a:solidFill>
                  <a:srgbClr val="E4002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Zimní semestr</a:t>
            </a:r>
          </a:p>
        </p:txBody>
      </p:sp>
      <p:sp>
        <p:nvSpPr>
          <p:cNvPr id="30" name="Zástupný obsah 3">
            <a:extLst>
              <a:ext uri="{FF2B5EF4-FFF2-40B4-BE49-F238E27FC236}">
                <a16:creationId xmlns:a16="http://schemas.microsoft.com/office/drawing/2014/main" id="{D97B2D6E-A0C1-4FC3-821B-6CE32615E33D}"/>
              </a:ext>
            </a:extLst>
          </p:cNvPr>
          <p:cNvSpPr txBox="1">
            <a:spLocks/>
          </p:cNvSpPr>
          <p:nvPr/>
        </p:nvSpPr>
        <p:spPr>
          <a:xfrm>
            <a:off x="839788" y="2101932"/>
            <a:ext cx="5157787" cy="435982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Povinné: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Elektrotechnika výrobních strojů II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Management rizik u strojních a elektrických zařízení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Manufacturing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Machines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Technology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Diplomový projekt I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Stavba výrobních strojů III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Povinně volitelné - skupina 1: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Management kvality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Průmyslové roboty a manipulátory III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Semestrální projekt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Testování obráběcích strojů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Povinně volitelné - skupina 2: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Inteligentní výrobní systémy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Moderní metody konstrukčních a pevnostních výpočtů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Mechanika manipulačních zařízení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Povinně volitelné - skupina 3: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Počítačová podpora výroby (CAD/CAM)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Ekonomika a management podniku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Zástupný text 4">
            <a:extLst>
              <a:ext uri="{FF2B5EF4-FFF2-40B4-BE49-F238E27FC236}">
                <a16:creationId xmlns:a16="http://schemas.microsoft.com/office/drawing/2014/main" id="{F7EA20FE-E635-4E97-9A6B-BA028D88AA9C}"/>
              </a:ext>
            </a:extLst>
          </p:cNvPr>
          <p:cNvSpPr txBox="1">
            <a:spLocks/>
          </p:cNvSpPr>
          <p:nvPr/>
        </p:nvSpPr>
        <p:spPr>
          <a:xfrm>
            <a:off x="6172200" y="1681163"/>
            <a:ext cx="5183188" cy="4207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E4002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Letní semestr</a:t>
            </a:r>
          </a:p>
        </p:txBody>
      </p:sp>
      <p:sp>
        <p:nvSpPr>
          <p:cNvPr id="32" name="Zástupný obsah 5">
            <a:extLst>
              <a:ext uri="{FF2B5EF4-FFF2-40B4-BE49-F238E27FC236}">
                <a16:creationId xmlns:a16="http://schemas.microsoft.com/office/drawing/2014/main" id="{797EB04F-5CB3-4FA0-8950-1A3B407B4EA0}"/>
              </a:ext>
            </a:extLst>
          </p:cNvPr>
          <p:cNvSpPr txBox="1">
            <a:spLocks/>
          </p:cNvSpPr>
          <p:nvPr/>
        </p:nvSpPr>
        <p:spPr>
          <a:xfrm>
            <a:off x="6172200" y="2101932"/>
            <a:ext cx="5183188" cy="40877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Povinné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Seminář k diplomové práci (M-VSR)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Elektrické servopohony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Senzorika řídících a měřících obvodů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Diplomový projekt II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Angličtina - zkouška B1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Technologičnost konstrukce a oprav (</a:t>
            </a: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retrofitting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) VS</a:t>
            </a:r>
          </a:p>
          <a:p>
            <a:pPr marL="228600" marR="0" lvl="0" indent="-22860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Povinně volitelné – skupina 1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Návrh a projektování řídících systémů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Bezpečnost práce v elektrotechnice</a:t>
            </a:r>
          </a:p>
        </p:txBody>
      </p:sp>
    </p:spTree>
    <p:extLst>
      <p:ext uri="{BB962C8B-B14F-4D97-AF65-F5344CB8AC3E}">
        <p14:creationId xmlns:p14="http://schemas.microsoft.com/office/powerpoint/2010/main" val="2415948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/>
          <p:cNvSpPr txBox="1"/>
          <p:nvPr/>
        </p:nvSpPr>
        <p:spPr>
          <a:xfrm>
            <a:off x="433895" y="438043"/>
            <a:ext cx="8009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004F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Příklad okruhů témata závěrečných prací</a:t>
            </a:r>
          </a:p>
        </p:txBody>
      </p:sp>
      <p:cxnSp>
        <p:nvCxnSpPr>
          <p:cNvPr id="19" name="Přímá spojnice 18"/>
          <p:cNvCxnSpPr/>
          <p:nvPr/>
        </p:nvCxnSpPr>
        <p:spPr>
          <a:xfrm flipH="1" flipV="1">
            <a:off x="425945" y="0"/>
            <a:ext cx="7951" cy="6858000"/>
          </a:xfrm>
          <a:prstGeom prst="line">
            <a:avLst/>
          </a:prstGeom>
          <a:ln w="3175">
            <a:solidFill>
              <a:srgbClr val="004F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rot="5400000" flipH="1" flipV="1">
            <a:off x="6189920" y="-4499489"/>
            <a:ext cx="7951" cy="11520000"/>
          </a:xfrm>
          <a:prstGeom prst="line">
            <a:avLst/>
          </a:prstGeom>
          <a:ln w="3175">
            <a:solidFill>
              <a:srgbClr val="004F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ástupný obsah 2">
            <a:extLst>
              <a:ext uri="{FF2B5EF4-FFF2-40B4-BE49-F238E27FC236}">
                <a16:creationId xmlns:a16="http://schemas.microsoft.com/office/drawing/2014/main" id="{69A45584-3EC7-4EC0-8135-C65F7AA48B91}"/>
              </a:ext>
            </a:extLst>
          </p:cNvPr>
          <p:cNvSpPr txBox="1">
            <a:spLocks/>
          </p:cNvSpPr>
          <p:nvPr/>
        </p:nvSpPr>
        <p:spPr>
          <a:xfrm>
            <a:off x="524297" y="1436031"/>
            <a:ext cx="5884049" cy="4594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Konstrukce obráběcích strojů.</a:t>
            </a: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Konstrukce tvářecích strojů.</a:t>
            </a: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Konstrukce jednoúčelových zařízení.</a:t>
            </a: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Geometrická přesnost obráběcích strojů.</a:t>
            </a: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Statické a dynamické výpočty</a:t>
            </a: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Bezpečnost výrobních strojů</a:t>
            </a: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3634220-94E5-4801-8ADA-82C9476CC2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524" b="50464"/>
          <a:stretch/>
        </p:blipFill>
        <p:spPr>
          <a:xfrm>
            <a:off x="9261023" y="2362647"/>
            <a:ext cx="2832010" cy="3397192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6598D08-4037-423E-90FD-167FB74591D1}"/>
              </a:ext>
            </a:extLst>
          </p:cNvPr>
          <p:cNvSpPr txBox="1"/>
          <p:nvPr/>
        </p:nvSpPr>
        <p:spPr>
          <a:xfrm>
            <a:off x="10944853" y="5773768"/>
            <a:ext cx="1121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DP Prášek</a:t>
            </a:r>
          </a:p>
        </p:txBody>
      </p:sp>
      <p:pic>
        <p:nvPicPr>
          <p:cNvPr id="5" name="Obrázek 4" descr="Obsah obrázku interiér, kuchyně, vsedě, černá&#10;&#10;Popis byl vytvořen automaticky">
            <a:extLst>
              <a:ext uri="{FF2B5EF4-FFF2-40B4-BE49-F238E27FC236}">
                <a16:creationId xmlns:a16="http://schemas.microsoft.com/office/drawing/2014/main" id="{77C8094C-7A48-41F2-AF51-DA839D7D2D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18" y="1539773"/>
            <a:ext cx="2924947" cy="2193710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9D070C6B-9A18-4344-93C2-7131D399A65F}"/>
              </a:ext>
            </a:extLst>
          </p:cNvPr>
          <p:cNvSpPr txBox="1"/>
          <p:nvPr/>
        </p:nvSpPr>
        <p:spPr>
          <a:xfrm>
            <a:off x="8059575" y="3724388"/>
            <a:ext cx="1121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DP Kaňa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7BC3D91-6C6D-4D9C-A8CD-5BB888D4E4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984" y="4155866"/>
            <a:ext cx="4237040" cy="2312711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3A149E94-60FF-4345-A540-45DA6C37D29E}"/>
              </a:ext>
            </a:extLst>
          </p:cNvPr>
          <p:cNvSpPr txBox="1"/>
          <p:nvPr/>
        </p:nvSpPr>
        <p:spPr>
          <a:xfrm>
            <a:off x="3599843" y="6468577"/>
            <a:ext cx="1813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DP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Tocháček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76E3811-6B4F-487A-BEFB-A65E673AFB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9629" y="4322500"/>
            <a:ext cx="4061603" cy="2044640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191816C2-45C6-4DC4-A899-EE95ACF23915}"/>
              </a:ext>
            </a:extLst>
          </p:cNvPr>
          <p:cNvSpPr txBox="1"/>
          <p:nvPr/>
        </p:nvSpPr>
        <p:spPr>
          <a:xfrm>
            <a:off x="7815057" y="6347414"/>
            <a:ext cx="1813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DP Staněk</a:t>
            </a:r>
          </a:p>
        </p:txBody>
      </p:sp>
    </p:spTree>
    <p:extLst>
      <p:ext uri="{BB962C8B-B14F-4D97-AF65-F5344CB8AC3E}">
        <p14:creationId xmlns:p14="http://schemas.microsoft.com/office/powerpoint/2010/main" val="696374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budova, stůl, místnost, počítač&#10;&#10;Popis byl vytvořen automaticky">
            <a:extLst>
              <a:ext uri="{FF2B5EF4-FFF2-40B4-BE49-F238E27FC236}">
                <a16:creationId xmlns:a16="http://schemas.microsoft.com/office/drawing/2014/main" id="{3BB19BAA-2055-4F23-A07F-D37458A38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580" y="1164771"/>
            <a:ext cx="5188123" cy="2568712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524297" y="325216"/>
            <a:ext cx="8009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004F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Příklad okruhů témata závěrečných prací</a:t>
            </a:r>
          </a:p>
        </p:txBody>
      </p:sp>
      <p:cxnSp>
        <p:nvCxnSpPr>
          <p:cNvPr id="19" name="Přímá spojnice 18"/>
          <p:cNvCxnSpPr/>
          <p:nvPr/>
        </p:nvCxnSpPr>
        <p:spPr>
          <a:xfrm flipH="1" flipV="1">
            <a:off x="425945" y="0"/>
            <a:ext cx="7951" cy="6858000"/>
          </a:xfrm>
          <a:prstGeom prst="line">
            <a:avLst/>
          </a:prstGeom>
          <a:ln w="3175">
            <a:solidFill>
              <a:srgbClr val="004F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rot="5400000" flipH="1" flipV="1">
            <a:off x="6189920" y="-4499489"/>
            <a:ext cx="7951" cy="11520000"/>
          </a:xfrm>
          <a:prstGeom prst="line">
            <a:avLst/>
          </a:prstGeom>
          <a:ln w="3175">
            <a:solidFill>
              <a:srgbClr val="004F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ástupný obsah 2">
            <a:extLst>
              <a:ext uri="{FF2B5EF4-FFF2-40B4-BE49-F238E27FC236}">
                <a16:creationId xmlns:a16="http://schemas.microsoft.com/office/drawing/2014/main" id="{69A45584-3EC7-4EC0-8135-C65F7AA48B91}"/>
              </a:ext>
            </a:extLst>
          </p:cNvPr>
          <p:cNvSpPr txBox="1">
            <a:spLocks/>
          </p:cNvSpPr>
          <p:nvPr/>
        </p:nvSpPr>
        <p:spPr>
          <a:xfrm>
            <a:off x="524297" y="1436031"/>
            <a:ext cx="5884049" cy="4594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Návrh robotizovaných pracovišť</a:t>
            </a: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Návrh koncových efektorů robotů</a:t>
            </a: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Digitální zprovoznění výrobních systémů</a:t>
            </a: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Programování robotů</a:t>
            </a:r>
          </a:p>
          <a:p>
            <a:pPr marL="1143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3A149E94-60FF-4345-A540-45DA6C37D29E}"/>
              </a:ext>
            </a:extLst>
          </p:cNvPr>
          <p:cNvSpPr txBox="1"/>
          <p:nvPr/>
        </p:nvSpPr>
        <p:spPr>
          <a:xfrm>
            <a:off x="10581978" y="3691911"/>
            <a:ext cx="1085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DP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Rolinc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86AC07CA-AFBD-4C5C-89C8-699F4EC40058}"/>
              </a:ext>
            </a:extLst>
          </p:cNvPr>
          <p:cNvGrpSpPr/>
          <p:nvPr/>
        </p:nvGrpSpPr>
        <p:grpSpPr>
          <a:xfrm>
            <a:off x="425945" y="7285862"/>
            <a:ext cx="4081909" cy="2610599"/>
            <a:chOff x="774588" y="3733483"/>
            <a:chExt cx="4081909" cy="2610599"/>
          </a:xfrm>
        </p:grpSpPr>
        <p:pic>
          <p:nvPicPr>
            <p:cNvPr id="3" name="Obrázek 2" descr="Obsah obrázku loďka, velké, visící, hračka&#10;&#10;Popis byl vytvořen automaticky">
              <a:extLst>
                <a:ext uri="{FF2B5EF4-FFF2-40B4-BE49-F238E27FC236}">
                  <a16:creationId xmlns:a16="http://schemas.microsoft.com/office/drawing/2014/main" id="{2C28FC21-79A6-4F64-A332-3CD194313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588" y="3733483"/>
              <a:ext cx="4081909" cy="2610599"/>
            </a:xfrm>
            <a:prstGeom prst="rect">
              <a:avLst/>
            </a:prstGeom>
          </p:spPr>
        </p:pic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91C02E62-7110-4EDB-BE7F-B4BD86738729}"/>
                </a:ext>
              </a:extLst>
            </p:cNvPr>
            <p:cNvSpPr txBox="1"/>
            <p:nvPr/>
          </p:nvSpPr>
          <p:spPr>
            <a:xfrm>
              <a:off x="3752879" y="5546860"/>
              <a:ext cx="1085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DP </a:t>
              </a:r>
              <a:r>
                <a:rPr kumimoji="0" lang="cs-CZ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Rolinc</a:t>
              </a: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" name="Obrázek 8" descr="Obsah obrázku interiér, stůl, počítač, malé&#10;&#10;Popis byl vytvořen automaticky">
            <a:extLst>
              <a:ext uri="{FF2B5EF4-FFF2-40B4-BE49-F238E27FC236}">
                <a16:creationId xmlns:a16="http://schemas.microsoft.com/office/drawing/2014/main" id="{C95F616F-30B1-47F9-B122-20421130BB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71" y="3453637"/>
            <a:ext cx="3491556" cy="2440465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C546A2E4-B39E-40D5-AD7C-BCDA83C2DCFA}"/>
              </a:ext>
            </a:extLst>
          </p:cNvPr>
          <p:cNvSpPr txBox="1"/>
          <p:nvPr/>
        </p:nvSpPr>
        <p:spPr>
          <a:xfrm>
            <a:off x="2960822" y="5814835"/>
            <a:ext cx="1182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DP Bražina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80242F76-2BAB-43FB-80EB-8914C4517958}"/>
              </a:ext>
            </a:extLst>
          </p:cNvPr>
          <p:cNvSpPr txBox="1"/>
          <p:nvPr/>
        </p:nvSpPr>
        <p:spPr>
          <a:xfrm>
            <a:off x="6584556" y="6365640"/>
            <a:ext cx="107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DP Majer</a:t>
            </a:r>
          </a:p>
        </p:txBody>
      </p:sp>
      <p:pic>
        <p:nvPicPr>
          <p:cNvPr id="15" name="Obrázek 14" descr="Obsah obrázku hračka&#10;&#10;Popis byl vytvořen automaticky">
            <a:extLst>
              <a:ext uri="{FF2B5EF4-FFF2-40B4-BE49-F238E27FC236}">
                <a16:creationId xmlns:a16="http://schemas.microsoft.com/office/drawing/2014/main" id="{C480E403-5A47-4772-88FE-69E322DA2E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065" y="4061243"/>
            <a:ext cx="3221246" cy="2595173"/>
          </a:xfrm>
          <a:prstGeom prst="rect">
            <a:avLst/>
          </a:prstGeom>
        </p:spPr>
      </p:pic>
      <p:sp>
        <p:nvSpPr>
          <p:cNvPr id="24" name="TextovéPole 23">
            <a:extLst>
              <a:ext uri="{FF2B5EF4-FFF2-40B4-BE49-F238E27FC236}">
                <a16:creationId xmlns:a16="http://schemas.microsoft.com/office/drawing/2014/main" id="{68B98BAC-D77E-4C39-8F9B-C4328E5D897B}"/>
              </a:ext>
            </a:extLst>
          </p:cNvPr>
          <p:cNvSpPr txBox="1"/>
          <p:nvPr/>
        </p:nvSpPr>
        <p:spPr>
          <a:xfrm>
            <a:off x="10426140" y="6374838"/>
            <a:ext cx="139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BP Závodský</a:t>
            </a:r>
          </a:p>
        </p:txBody>
      </p:sp>
      <p:pic>
        <p:nvPicPr>
          <p:cNvPr id="22" name="Obrázek 21" descr="Obsah obrázku hračka, interiér, stůl, vsedě&#10;&#10;Popis byl vytvořen automaticky">
            <a:extLst>
              <a:ext uri="{FF2B5EF4-FFF2-40B4-BE49-F238E27FC236}">
                <a16:creationId xmlns:a16="http://schemas.microsoft.com/office/drawing/2014/main" id="{02A3D59F-F597-4D41-B544-4064AA27BD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820" y="3653974"/>
            <a:ext cx="3506413" cy="260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25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/>
          <p:cNvSpPr txBox="1"/>
          <p:nvPr/>
        </p:nvSpPr>
        <p:spPr>
          <a:xfrm>
            <a:off x="433895" y="467718"/>
            <a:ext cx="8009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004F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Příklad okruhů témata závěrečných prací</a:t>
            </a:r>
          </a:p>
        </p:txBody>
      </p:sp>
      <p:cxnSp>
        <p:nvCxnSpPr>
          <p:cNvPr id="19" name="Přímá spojnice 18"/>
          <p:cNvCxnSpPr/>
          <p:nvPr/>
        </p:nvCxnSpPr>
        <p:spPr>
          <a:xfrm flipH="1" flipV="1">
            <a:off x="425945" y="0"/>
            <a:ext cx="7951" cy="6858000"/>
          </a:xfrm>
          <a:prstGeom prst="line">
            <a:avLst/>
          </a:prstGeom>
          <a:ln w="3175">
            <a:solidFill>
              <a:srgbClr val="004F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rot="5400000" flipH="1" flipV="1">
            <a:off x="6189920" y="-4499489"/>
            <a:ext cx="7951" cy="11520000"/>
          </a:xfrm>
          <a:prstGeom prst="line">
            <a:avLst/>
          </a:prstGeom>
          <a:ln w="3175">
            <a:solidFill>
              <a:srgbClr val="004F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ástupný obsah 2">
            <a:extLst>
              <a:ext uri="{FF2B5EF4-FFF2-40B4-BE49-F238E27FC236}">
                <a16:creationId xmlns:a16="http://schemas.microsoft.com/office/drawing/2014/main" id="{69A45584-3EC7-4EC0-8135-C65F7AA48B91}"/>
              </a:ext>
            </a:extLst>
          </p:cNvPr>
          <p:cNvSpPr txBox="1">
            <a:spLocks/>
          </p:cNvSpPr>
          <p:nvPr/>
        </p:nvSpPr>
        <p:spPr>
          <a:xfrm>
            <a:off x="524296" y="1436031"/>
            <a:ext cx="7896139" cy="323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Audity bezpečnosti a prevence rizik</a:t>
            </a: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Návrhy testovacích a montážních zařízení</a:t>
            </a: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Využívání virtuální a rozšířené reality v průmyslovém prostředí</a:t>
            </a: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Plánování a simulace výrobních procesů</a:t>
            </a: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Komunikace, snímání a zpracování dat u strojních</a:t>
            </a:r>
            <a:b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zařízení</a:t>
            </a: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E4E051E6-F1C4-4FEB-87B9-008112CF113B}"/>
              </a:ext>
            </a:extLst>
          </p:cNvPr>
          <p:cNvGrpSpPr/>
          <p:nvPr/>
        </p:nvGrpSpPr>
        <p:grpSpPr>
          <a:xfrm>
            <a:off x="7883569" y="1296751"/>
            <a:ext cx="4000836" cy="2712795"/>
            <a:chOff x="6384391" y="1349290"/>
            <a:chExt cx="4000836" cy="2712795"/>
          </a:xfrm>
        </p:grpSpPr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3A149E94-60FF-4345-A540-45DA6C37D29E}"/>
                </a:ext>
              </a:extLst>
            </p:cNvPr>
            <p:cNvSpPr txBox="1"/>
            <p:nvPr/>
          </p:nvSpPr>
          <p:spPr>
            <a:xfrm>
              <a:off x="7572731" y="3692753"/>
              <a:ext cx="16241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DP Otradovský</a:t>
              </a:r>
            </a:p>
          </p:txBody>
        </p:sp>
        <p:pic>
          <p:nvPicPr>
            <p:cNvPr id="2" name="Obrázek 1">
              <a:extLst>
                <a:ext uri="{FF2B5EF4-FFF2-40B4-BE49-F238E27FC236}">
                  <a16:creationId xmlns:a16="http://schemas.microsoft.com/office/drawing/2014/main" id="{60F3C7E6-7552-4141-A221-E262C072B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84391" y="1349290"/>
              <a:ext cx="4000836" cy="2343463"/>
            </a:xfrm>
            <a:prstGeom prst="rect">
              <a:avLst/>
            </a:prstGeom>
          </p:spPr>
        </p:pic>
      </p:grp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7EA990D0-D6B8-488C-99B2-6EB1531EBEDE}"/>
              </a:ext>
            </a:extLst>
          </p:cNvPr>
          <p:cNvGrpSpPr/>
          <p:nvPr/>
        </p:nvGrpSpPr>
        <p:grpSpPr>
          <a:xfrm>
            <a:off x="2308012" y="4117830"/>
            <a:ext cx="3636874" cy="2641784"/>
            <a:chOff x="2411426" y="4911557"/>
            <a:chExt cx="3636874" cy="2641784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EA46885B-2587-4575-8B36-CACDE8385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11426" y="4911557"/>
              <a:ext cx="3636874" cy="2272452"/>
            </a:xfrm>
            <a:prstGeom prst="rect">
              <a:avLst/>
            </a:prstGeom>
          </p:spPr>
        </p:pic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F4172A09-73C9-4856-AC7F-D9E0974E7466}"/>
                </a:ext>
              </a:extLst>
            </p:cNvPr>
            <p:cNvSpPr txBox="1"/>
            <p:nvPr/>
          </p:nvSpPr>
          <p:spPr>
            <a:xfrm>
              <a:off x="3610324" y="7184009"/>
              <a:ext cx="11436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DP Fursov</a:t>
              </a:r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8FEE1F96-8CB5-4CCF-A117-F230264B426C}"/>
              </a:ext>
            </a:extLst>
          </p:cNvPr>
          <p:cNvGrpSpPr/>
          <p:nvPr/>
        </p:nvGrpSpPr>
        <p:grpSpPr>
          <a:xfrm>
            <a:off x="7689863" y="4046819"/>
            <a:ext cx="4388249" cy="2712795"/>
            <a:chOff x="6845231" y="4164052"/>
            <a:chExt cx="4388249" cy="2712795"/>
          </a:xfrm>
        </p:grpSpPr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B163AF1B-175B-46CF-9DE9-46299135C856}"/>
                </a:ext>
              </a:extLst>
            </p:cNvPr>
            <p:cNvSpPr txBox="1"/>
            <p:nvPr/>
          </p:nvSpPr>
          <p:spPr>
            <a:xfrm>
              <a:off x="8377487" y="6507515"/>
              <a:ext cx="13237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DP Holeček</a:t>
              </a:r>
            </a:p>
          </p:txBody>
        </p:sp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A39B4C75-4063-4774-A99B-68611E95D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45231" y="4164052"/>
              <a:ext cx="4388249" cy="23434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3732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1D48EF-ED09-41C7-97A8-70FADBD7B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7968" y="2619475"/>
            <a:ext cx="10154974" cy="1005173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rgbClr val="004F71"/>
                </a:solidFill>
                <a:latin typeface="Georgia" panose="02040502050405020303" pitchFamily="18" charset="0"/>
              </a:rPr>
              <a:t>Děkuji za pozornost a Váš čas</a:t>
            </a:r>
            <a:endParaRPr lang="cs-CZ" dirty="0">
              <a:latin typeface="Georgia" panose="02040502050405020303" pitchFamily="18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32E6E92-9C51-4D28-861D-DDAECEDE05F4}"/>
              </a:ext>
            </a:extLst>
          </p:cNvPr>
          <p:cNvSpPr txBox="1"/>
          <p:nvPr/>
        </p:nvSpPr>
        <p:spPr>
          <a:xfrm>
            <a:off x="1244259" y="3954333"/>
            <a:ext cx="6097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https://www.facebook.com/uvssr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BB78BAA-1E29-49E1-9E66-DBC5520AFBA8}"/>
              </a:ext>
            </a:extLst>
          </p:cNvPr>
          <p:cNvSpPr txBox="1"/>
          <p:nvPr/>
        </p:nvSpPr>
        <p:spPr>
          <a:xfrm>
            <a:off x="1244259" y="4357289"/>
            <a:ext cx="71510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https://www.youtube.com/channel/UCtfPB2YqvAYFp5exmoQdlPA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F4F0A08-AF67-4B8D-8C5E-86926B6D5195}"/>
              </a:ext>
            </a:extLst>
          </p:cNvPr>
          <p:cNvSpPr txBox="1"/>
          <p:nvPr/>
        </p:nvSpPr>
        <p:spPr>
          <a:xfrm>
            <a:off x="1244259" y="4760245"/>
            <a:ext cx="6097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https://www.instagram.com/uvssrfsi/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181FE5E-2568-44DA-8288-E67A85152AFB}"/>
              </a:ext>
            </a:extLst>
          </p:cNvPr>
          <p:cNvSpPr txBox="1"/>
          <p:nvPr/>
        </p:nvSpPr>
        <p:spPr>
          <a:xfrm>
            <a:off x="1244259" y="5163202"/>
            <a:ext cx="6097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https://www.linkedin.com/company/42897559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203357"/>
      </p:ext>
    </p:extLst>
  </p:cSld>
  <p:clrMapOvr>
    <a:masterClrMapping/>
  </p:clrMapOvr>
</p:sld>
</file>

<file path=ppt/theme/theme1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530</Words>
  <Application>Microsoft Office PowerPoint</Application>
  <PresentationFormat>Širokoúhlá obrazovka</PresentationFormat>
  <Paragraphs>128</Paragraphs>
  <Slides>9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Georgia</vt:lpstr>
      <vt:lpstr>Open Sans</vt:lpstr>
      <vt:lpstr>1_Motiv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 a Váš čas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Huzlík Rostislav (47486)</dc:creator>
  <cp:lastModifiedBy>Huzlík Rostislav (47486)</cp:lastModifiedBy>
  <cp:revision>1</cp:revision>
  <dcterms:created xsi:type="dcterms:W3CDTF">2021-11-29T14:13:25Z</dcterms:created>
  <dcterms:modified xsi:type="dcterms:W3CDTF">2021-11-29T14:14:06Z</dcterms:modified>
</cp:coreProperties>
</file>